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1"/>
  </p:notesMasterIdLst>
  <p:sldIdLst>
    <p:sldId id="256" r:id="rId2"/>
    <p:sldId id="272" r:id="rId3"/>
    <p:sldId id="273" r:id="rId4"/>
    <p:sldId id="257" r:id="rId5"/>
    <p:sldId id="258" r:id="rId6"/>
    <p:sldId id="259" r:id="rId7"/>
    <p:sldId id="260" r:id="rId8"/>
    <p:sldId id="270" r:id="rId9"/>
    <p:sldId id="261" r:id="rId10"/>
    <p:sldId id="263" r:id="rId11"/>
    <p:sldId id="262" r:id="rId12"/>
    <p:sldId id="274" r:id="rId13"/>
    <p:sldId id="266" r:id="rId14"/>
    <p:sldId id="265" r:id="rId15"/>
    <p:sldId id="267" r:id="rId16"/>
    <p:sldId id="264" r:id="rId17"/>
    <p:sldId id="268" r:id="rId18"/>
    <p:sldId id="269" r:id="rId19"/>
    <p:sldId id="271" r:id="rId20"/>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14" autoAdjust="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overlay val="0"/>
    </c:title>
    <c:autoTitleDeleted val="0"/>
    <c:plotArea>
      <c:layout/>
      <c:pieChart>
        <c:varyColors val="1"/>
        <c:ser>
          <c:idx val="0"/>
          <c:order val="0"/>
          <c:tx>
            <c:strRef>
              <c:f>Sheet1!$H$6</c:f>
              <c:strCache>
                <c:ptCount val="1"/>
              </c:strCache>
            </c:strRef>
          </c:tx>
          <c:dLbls>
            <c:dLbl>
              <c:idx val="0"/>
              <c:layout>
                <c:manualLayout>
                  <c:x val="9.2372643272291458E-2"/>
                  <c:y val="-8.3828642981146867E-2"/>
                </c:manualLayout>
              </c:layout>
              <c:showLegendKey val="0"/>
              <c:showVal val="0"/>
              <c:showCatName val="0"/>
              <c:showSerName val="0"/>
              <c:showPercent val="1"/>
              <c:showBubbleSize val="0"/>
            </c:dLbl>
            <c:dLbl>
              <c:idx val="1"/>
              <c:layout>
                <c:manualLayout>
                  <c:x val="-0.11191188662791947"/>
                  <c:y val="0.13720469400093913"/>
                </c:manualLayout>
              </c:layout>
              <c:numFmt formatCode="0.0%" sourceLinked="0"/>
              <c:spPr/>
              <c:txPr>
                <a:bodyPr/>
                <a:lstStyle/>
                <a:p>
                  <a:pPr>
                    <a:defRPr sz="1400" b="1">
                      <a:solidFill>
                        <a:schemeClr val="bg1"/>
                      </a:solidFill>
                      <a:latin typeface="Times New Roman" panose="02020603050405020304" pitchFamily="18" charset="0"/>
                      <a:cs typeface="Times New Roman" panose="02020603050405020304" pitchFamily="18" charset="0"/>
                    </a:defRPr>
                  </a:pPr>
                  <a:endParaRPr lang="lt-LT"/>
                </a:p>
              </c:txPr>
              <c:showLegendKey val="0"/>
              <c:showVal val="0"/>
              <c:showCatName val="0"/>
              <c:showSerName val="0"/>
              <c:showPercent val="1"/>
              <c:showBubbleSize val="0"/>
            </c:dLbl>
            <c:dLbl>
              <c:idx val="2"/>
              <c:layout>
                <c:manualLayout>
                  <c:x val="9.9507627013071809E-2"/>
                  <c:y val="-0.28725436136768889"/>
                </c:manualLayout>
              </c:layout>
              <c:numFmt formatCode="0.0%" sourceLinked="0"/>
              <c:spPr/>
              <c:txPr>
                <a:bodyPr/>
                <a:lstStyle/>
                <a:p>
                  <a:pPr>
                    <a:defRPr sz="1400" b="1">
                      <a:solidFill>
                        <a:schemeClr val="bg1"/>
                      </a:solidFill>
                      <a:latin typeface="Times New Roman" panose="02020603050405020304" pitchFamily="18" charset="0"/>
                      <a:cs typeface="Times New Roman" panose="02020603050405020304" pitchFamily="18" charset="0"/>
                    </a:defRPr>
                  </a:pPr>
                  <a:endParaRPr lang="lt-LT"/>
                </a:p>
              </c:txPr>
              <c:showLegendKey val="0"/>
              <c:showVal val="0"/>
              <c:showCatName val="0"/>
              <c:showSerName val="0"/>
              <c:showPercent val="1"/>
              <c:showBubbleSize val="0"/>
            </c:dLbl>
            <c:dLbl>
              <c:idx val="3"/>
              <c:layout>
                <c:manualLayout>
                  <c:x val="-8.9402425351495549E-2"/>
                  <c:y val="-7.2077272397117961E-2"/>
                </c:manualLayout>
              </c:layout>
              <c:showLegendKey val="0"/>
              <c:showVal val="0"/>
              <c:showCatName val="0"/>
              <c:showSerName val="0"/>
              <c:showPercent val="1"/>
              <c:showBubbleSize val="0"/>
            </c:dLbl>
            <c:dLbl>
              <c:idx val="5"/>
              <c:layout>
                <c:manualLayout>
                  <c:x val="-8.7394787599176946E-2"/>
                  <c:y val="-0.10818918202808585"/>
                </c:manualLayout>
              </c:layout>
              <c:showLegendKey val="0"/>
              <c:showVal val="0"/>
              <c:showCatName val="0"/>
              <c:showSerName val="0"/>
              <c:showPercent val="1"/>
              <c:showBubbleSize val="0"/>
            </c:dLbl>
            <c:dLbl>
              <c:idx val="6"/>
              <c:layout>
                <c:manualLayout>
                  <c:x val="2.4221726784970209E-2"/>
                  <c:y val="-0.13742182888441262"/>
                </c:manualLayout>
              </c:layout>
              <c:showLegendKey val="0"/>
              <c:showVal val="0"/>
              <c:showCatName val="0"/>
              <c:showSerName val="0"/>
              <c:showPercent val="1"/>
              <c:showBubbleSize val="0"/>
            </c:dLbl>
            <c:numFmt formatCode="0.0%" sourceLinked="0"/>
            <c:txPr>
              <a:bodyPr/>
              <a:lstStyle/>
              <a:p>
                <a:pPr>
                  <a:defRPr sz="1400" b="1">
                    <a:latin typeface="Times New Roman" panose="02020603050405020304" pitchFamily="18" charset="0"/>
                    <a:cs typeface="Times New Roman" panose="02020603050405020304" pitchFamily="18" charset="0"/>
                  </a:defRPr>
                </a:pPr>
                <a:endParaRPr lang="lt-LT"/>
              </a:p>
            </c:txPr>
            <c:showLegendKey val="0"/>
            <c:showVal val="0"/>
            <c:showCatName val="0"/>
            <c:showSerName val="0"/>
            <c:showPercent val="1"/>
            <c:showBubbleSize val="0"/>
            <c:showLeaderLines val="1"/>
          </c:dLbls>
          <c:cat>
            <c:strRef>
              <c:f>Sheet1!$G$7:$G$10</c:f>
              <c:strCache>
                <c:ptCount val="4"/>
                <c:pt idx="0">
                  <c:v>Rotavirusinė inf.</c:v>
                </c:pt>
                <c:pt idx="1">
                  <c:v>Vėjaraupiai</c:v>
                </c:pt>
                <c:pt idx="2">
                  <c:v>Gripas</c:v>
                </c:pt>
                <c:pt idx="3">
                  <c:v>kitos</c:v>
                </c:pt>
              </c:strCache>
            </c:strRef>
          </c:cat>
          <c:val>
            <c:numRef>
              <c:f>Sheet1!$H$7:$H$10</c:f>
              <c:numCache>
                <c:formatCode>0.00%</c:formatCode>
                <c:ptCount val="4"/>
                <c:pt idx="0">
                  <c:v>1.2999999999999999E-2</c:v>
                </c:pt>
                <c:pt idx="1">
                  <c:v>0.188</c:v>
                </c:pt>
                <c:pt idx="2">
                  <c:v>0.79300000000000004</c:v>
                </c:pt>
                <c:pt idx="3">
                  <c:v>6.0000000000000001E-3</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69944466316710396"/>
          <c:y val="0.15369130941965586"/>
          <c:w val="0.24920877525333884"/>
          <c:h val="0.31614020621931593"/>
        </c:manualLayout>
      </c:layout>
      <c:overlay val="0"/>
      <c:txPr>
        <a:bodyPr/>
        <a:lstStyle/>
        <a:p>
          <a:pPr>
            <a:defRPr sz="1400">
              <a:solidFill>
                <a:srgbClr val="002060"/>
              </a:solidFill>
              <a:latin typeface="Times New Roman" panose="02020603050405020304" pitchFamily="18" charset="0"/>
              <a:cs typeface="Times New Roman" panose="02020603050405020304" pitchFamily="18" charset="0"/>
            </a:defRPr>
          </a:pPr>
          <a:endParaRPr lang="lt-LT"/>
        </a:p>
      </c:txPr>
    </c:legend>
    <c:plotVisOnly val="1"/>
    <c:dispBlanksAs val="gap"/>
    <c:showDLblsOverMax val="0"/>
  </c:chart>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overlay val="0"/>
    </c:title>
    <c:autoTitleDeleted val="0"/>
    <c:plotArea>
      <c:layout/>
      <c:pieChart>
        <c:varyColors val="1"/>
        <c:ser>
          <c:idx val="0"/>
          <c:order val="0"/>
          <c:tx>
            <c:strRef>
              <c:f>Sheet1!$D$32</c:f>
              <c:strCache>
                <c:ptCount val="1"/>
              </c:strCache>
            </c:strRef>
          </c:tx>
          <c:dLbls>
            <c:dLbl>
              <c:idx val="0"/>
              <c:layout>
                <c:manualLayout>
                  <c:x val="-6.635187537041741E-2"/>
                  <c:y val="-0.30128148111763525"/>
                </c:manualLayout>
              </c:layout>
              <c:numFmt formatCode="0.0%" sourceLinked="0"/>
              <c:spPr/>
              <c:txPr>
                <a:bodyPr/>
                <a:lstStyle/>
                <a:p>
                  <a:pPr>
                    <a:defRPr sz="1600" b="1">
                      <a:solidFill>
                        <a:schemeClr val="bg1"/>
                      </a:solidFill>
                      <a:latin typeface="Times New Roman" panose="02020603050405020304" pitchFamily="18" charset="0"/>
                      <a:cs typeface="Times New Roman" panose="02020603050405020304" pitchFamily="18" charset="0"/>
                    </a:defRPr>
                  </a:pPr>
                  <a:endParaRPr lang="lt-LT"/>
                </a:p>
              </c:txPr>
              <c:showLegendKey val="0"/>
              <c:showVal val="0"/>
              <c:showCatName val="0"/>
              <c:showSerName val="0"/>
              <c:showPercent val="1"/>
              <c:showBubbleSize val="0"/>
            </c:dLbl>
            <c:dLbl>
              <c:idx val="1"/>
              <c:layout>
                <c:manualLayout>
                  <c:x val="-0.15846007958682584"/>
                  <c:y val="-3.1879934879394556E-2"/>
                </c:manualLayout>
              </c:layout>
              <c:showLegendKey val="0"/>
              <c:showVal val="0"/>
              <c:showCatName val="0"/>
              <c:showSerName val="0"/>
              <c:showPercent val="1"/>
              <c:showBubbleSize val="0"/>
            </c:dLbl>
            <c:dLbl>
              <c:idx val="2"/>
              <c:layout>
                <c:manualLayout>
                  <c:x val="-1.691474049614766E-3"/>
                  <c:y val="-9.4389034107780004E-2"/>
                </c:manualLayout>
              </c:layout>
              <c:showLegendKey val="0"/>
              <c:showVal val="0"/>
              <c:showCatName val="0"/>
              <c:showSerName val="0"/>
              <c:showPercent val="1"/>
              <c:showBubbleSize val="0"/>
            </c:dLbl>
            <c:dLbl>
              <c:idx val="3"/>
              <c:layout>
                <c:manualLayout>
                  <c:x val="9.8081618829904321E-2"/>
                  <c:y val="-7.6902806301600096E-2"/>
                </c:manualLayout>
              </c:layout>
              <c:showLegendKey val="0"/>
              <c:showVal val="0"/>
              <c:showCatName val="0"/>
              <c:showSerName val="0"/>
              <c:showPercent val="1"/>
              <c:showBubbleSize val="0"/>
            </c:dLbl>
            <c:dLbl>
              <c:idx val="4"/>
              <c:layout>
                <c:manualLayout>
                  <c:x val="0.16748116162898993"/>
                  <c:y val="-2.356152538690251E-2"/>
                </c:manualLayout>
              </c:layout>
              <c:showLegendKey val="0"/>
              <c:showVal val="0"/>
              <c:showCatName val="0"/>
              <c:showSerName val="0"/>
              <c:showPercent val="1"/>
              <c:showBubbleSize val="0"/>
            </c:dLbl>
            <c:numFmt formatCode="0.0%" sourceLinked="0"/>
            <c:txPr>
              <a:bodyPr/>
              <a:lstStyle/>
              <a:p>
                <a:pPr>
                  <a:defRPr sz="1600" b="1">
                    <a:latin typeface="Times New Roman" panose="02020603050405020304" pitchFamily="18" charset="0"/>
                    <a:cs typeface="Times New Roman" panose="02020603050405020304" pitchFamily="18" charset="0"/>
                  </a:defRPr>
                </a:pPr>
                <a:endParaRPr lang="lt-LT"/>
              </a:p>
            </c:txPr>
            <c:showLegendKey val="0"/>
            <c:showVal val="0"/>
            <c:showCatName val="0"/>
            <c:showSerName val="0"/>
            <c:showPercent val="1"/>
            <c:showBubbleSize val="0"/>
            <c:showLeaderLines val="1"/>
          </c:dLbls>
          <c:cat>
            <c:strRef>
              <c:f>Sheet1!$C$33:$C$37</c:f>
              <c:strCache>
                <c:ptCount val="5"/>
                <c:pt idx="0">
                  <c:v>Gripas</c:v>
                </c:pt>
                <c:pt idx="1">
                  <c:v>TBC</c:v>
                </c:pt>
                <c:pt idx="2">
                  <c:v>Vėjaraupiai</c:v>
                </c:pt>
                <c:pt idx="3">
                  <c:v>EE</c:v>
                </c:pt>
                <c:pt idx="4">
                  <c:v>kitos</c:v>
                </c:pt>
              </c:strCache>
            </c:strRef>
          </c:cat>
          <c:val>
            <c:numRef>
              <c:f>Sheet1!$D$33:$D$37</c:f>
              <c:numCache>
                <c:formatCode>0.00%</c:formatCode>
                <c:ptCount val="5"/>
                <c:pt idx="0">
                  <c:v>0.92500000000000004</c:v>
                </c:pt>
                <c:pt idx="1">
                  <c:v>3.2000000000000001E-2</c:v>
                </c:pt>
                <c:pt idx="2">
                  <c:v>1.9E-2</c:v>
                </c:pt>
                <c:pt idx="3">
                  <c:v>1.4999999999999999E-2</c:v>
                </c:pt>
                <c:pt idx="4">
                  <c:v>8.9999999999999993E-3</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76562407924815845"/>
          <c:y val="0.41648822222428727"/>
          <c:w val="0.19996731860130387"/>
          <c:h val="0.25406262570210641"/>
        </c:manualLayout>
      </c:layout>
      <c:overlay val="0"/>
      <c:txPr>
        <a:bodyPr/>
        <a:lstStyle/>
        <a:p>
          <a:pPr>
            <a:defRPr sz="1400">
              <a:latin typeface="Times New Roman" panose="02020603050405020304" pitchFamily="18" charset="0"/>
              <a:cs typeface="Times New Roman" panose="02020603050405020304" pitchFamily="18" charset="0"/>
            </a:defRPr>
          </a:pPr>
          <a:endParaRPr lang="lt-LT"/>
        </a:p>
      </c:txPr>
    </c:legend>
    <c:plotVisOnly val="1"/>
    <c:dispBlanksAs val="gap"/>
    <c:showDLblsOverMax val="0"/>
  </c:chart>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0.68371</cdr:x>
      <cdr:y>0.61378</cdr:y>
    </cdr:from>
    <cdr:to>
      <cdr:x>0.95924</cdr:x>
      <cdr:y>0.91318</cdr:y>
    </cdr:to>
    <cdr:sp macro="" textlink="">
      <cdr:nvSpPr>
        <cdr:cNvPr id="2" name="TextBox 1"/>
        <cdr:cNvSpPr txBox="1"/>
      </cdr:nvSpPr>
      <cdr:spPr>
        <a:xfrm xmlns:a="http://schemas.openxmlformats.org/drawingml/2006/main">
          <a:off x="4824586" y="2952353"/>
          <a:ext cx="1944216" cy="144016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lt-LT" sz="1400" dirty="0" smtClean="0">
              <a:solidFill>
                <a:srgbClr val="002060"/>
              </a:solidFill>
              <a:latin typeface="Times New Roman" panose="02020603050405020304" pitchFamily="18" charset="0"/>
              <a:cs typeface="Times New Roman" panose="02020603050405020304" pitchFamily="18" charset="0"/>
            </a:rPr>
            <a:t>Kitos IL : TBC (17), kokliušas (30), Meningokokinė inf. (9),</a:t>
          </a:r>
        </a:p>
        <a:p xmlns:a="http://schemas.openxmlformats.org/drawingml/2006/main">
          <a:r>
            <a:rPr lang="lt-LT" sz="1400" dirty="0" smtClean="0">
              <a:solidFill>
                <a:srgbClr val="002060"/>
              </a:solidFill>
              <a:latin typeface="Times New Roman" panose="02020603050405020304" pitchFamily="18" charset="0"/>
              <a:cs typeface="Times New Roman" panose="02020603050405020304" pitchFamily="18" charset="0"/>
            </a:rPr>
            <a:t>EE (27), Tymai (3), HAV (8), kiaulytė (17). </a:t>
          </a:r>
          <a:endParaRPr lang="lt-LT" sz="1400" dirty="0">
            <a:solidFill>
              <a:srgbClr val="002060"/>
            </a:solidFill>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0.01021</cdr:x>
      <cdr:y>0.92815</cdr:y>
    </cdr:from>
    <cdr:to>
      <cdr:x>0.23471</cdr:x>
      <cdr:y>0.97306</cdr:y>
    </cdr:to>
    <cdr:sp macro="" textlink="">
      <cdr:nvSpPr>
        <cdr:cNvPr id="3" name="TextBox 2"/>
        <cdr:cNvSpPr txBox="1"/>
      </cdr:nvSpPr>
      <cdr:spPr>
        <a:xfrm xmlns:a="http://schemas.openxmlformats.org/drawingml/2006/main">
          <a:off x="72058" y="4464521"/>
          <a:ext cx="1584176" cy="21602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lt-LT" sz="1100" dirty="0" smtClean="0"/>
            <a:t>ULAC duomenis</a:t>
          </a:r>
          <a:endParaRPr lang="lt-LT"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0.65383</cdr:x>
      <cdr:y>0.76933</cdr:y>
    </cdr:from>
    <cdr:to>
      <cdr:x>0.95186</cdr:x>
      <cdr:y>0.93858</cdr:y>
    </cdr:to>
    <cdr:sp macro="" textlink="">
      <cdr:nvSpPr>
        <cdr:cNvPr id="2" name="TextBox 1"/>
        <cdr:cNvSpPr txBox="1"/>
      </cdr:nvSpPr>
      <cdr:spPr>
        <a:xfrm xmlns:a="http://schemas.openxmlformats.org/drawingml/2006/main">
          <a:off x="4897040" y="3600425"/>
          <a:ext cx="2232248" cy="79208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lt-LT" sz="1400" dirty="0" smtClean="0">
              <a:solidFill>
                <a:srgbClr val="002060"/>
              </a:solidFill>
              <a:latin typeface="Times New Roman" panose="02020603050405020304" pitchFamily="18" charset="0"/>
              <a:cs typeface="Times New Roman" panose="02020603050405020304" pitchFamily="18" charset="0"/>
            </a:rPr>
            <a:t>Kitos IL: </a:t>
          </a:r>
          <a:r>
            <a:rPr lang="lt-LT" sz="1400" dirty="0" err="1" smtClean="0">
              <a:solidFill>
                <a:srgbClr val="002060"/>
              </a:solidFill>
              <a:latin typeface="Times New Roman" panose="02020603050405020304" pitchFamily="18" charset="0"/>
              <a:cs typeface="Times New Roman" panose="02020603050405020304" pitchFamily="18" charset="0"/>
            </a:rPr>
            <a:t>Rotavirusinė</a:t>
          </a:r>
          <a:r>
            <a:rPr lang="lt-LT" sz="1400" dirty="0" smtClean="0">
              <a:solidFill>
                <a:srgbClr val="002060"/>
              </a:solidFill>
              <a:latin typeface="Times New Roman" panose="02020603050405020304" pitchFamily="18" charset="0"/>
              <a:cs typeface="Times New Roman" panose="02020603050405020304" pitchFamily="18" charset="0"/>
            </a:rPr>
            <a:t> inf. (204), HBV (35), HAV (52). </a:t>
          </a:r>
          <a:endParaRPr lang="lt-LT" sz="1400" dirty="0">
            <a:solidFill>
              <a:srgbClr val="002060"/>
            </a:solidFill>
            <a:latin typeface="Times New Roman" panose="02020603050405020304" pitchFamily="18" charset="0"/>
            <a:cs typeface="Times New Roman" panose="02020603050405020304" pitchFamily="18"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42044F-28BE-422B-8DC6-43B9C9059DF1}" type="datetimeFigureOut">
              <a:rPr lang="lt-LT" smtClean="0"/>
              <a:t>2014.04.01</a:t>
            </a:fld>
            <a:endParaRPr lang="lt-L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t-L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t-L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2E8E80-DAD4-4DAA-AD19-9501E5AB5448}" type="slidenum">
              <a:rPr lang="lt-LT" smtClean="0"/>
              <a:t>‹#›</a:t>
            </a:fld>
            <a:endParaRPr lang="lt-LT"/>
          </a:p>
        </p:txBody>
      </p:sp>
    </p:spTree>
    <p:extLst>
      <p:ext uri="{BB962C8B-B14F-4D97-AF65-F5344CB8AC3E}">
        <p14:creationId xmlns:p14="http://schemas.microsoft.com/office/powerpoint/2010/main" val="1374188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dirty="0" smtClean="0"/>
              <a:t>Žmogaus papilomos virusas – ŽPV. Pagal</a:t>
            </a:r>
            <a:r>
              <a:rPr lang="lt-LT" baseline="0" dirty="0" smtClean="0"/>
              <a:t> vaisto aprašą vyresnius nei 50 m. amžiaus asmenis galima skiepyti pneumokokine vakcina. Juos galima skiepyti ir </a:t>
            </a:r>
            <a:r>
              <a:rPr lang="lt-LT" baseline="0" dirty="0" err="1" smtClean="0"/>
              <a:t>polisacharidine</a:t>
            </a:r>
            <a:r>
              <a:rPr lang="lt-LT" baseline="0" dirty="0" smtClean="0"/>
              <a:t>, tačiau esant galimybei pirmenybe skirti </a:t>
            </a:r>
            <a:r>
              <a:rPr lang="lt-LT" baseline="0" dirty="0" err="1" smtClean="0"/>
              <a:t>konjuguotai</a:t>
            </a:r>
            <a:r>
              <a:rPr lang="lt-LT" baseline="0" dirty="0" smtClean="0"/>
              <a:t> pneumokokinei vakcinai. Vakcina prieš ŽPV yra profilaktinė, todėl planuojant skiepyti vyresnes nei 30 metų amžiaus moteris, ginekologas turėtų patikrinti ar nėra ŽPV. </a:t>
            </a:r>
            <a:endParaRPr lang="lt-LT" dirty="0"/>
          </a:p>
        </p:txBody>
      </p:sp>
      <p:sp>
        <p:nvSpPr>
          <p:cNvPr id="4" name="Slide Number Placeholder 3"/>
          <p:cNvSpPr>
            <a:spLocks noGrp="1"/>
          </p:cNvSpPr>
          <p:nvPr>
            <p:ph type="sldNum" sz="quarter" idx="10"/>
          </p:nvPr>
        </p:nvSpPr>
        <p:spPr/>
        <p:txBody>
          <a:bodyPr/>
          <a:lstStyle/>
          <a:p>
            <a:fld id="{652E8E80-DAD4-4DAA-AD19-9501E5AB5448}" type="slidenum">
              <a:rPr lang="lt-LT" smtClean="0"/>
              <a:t>8</a:t>
            </a:fld>
            <a:endParaRPr lang="lt-LT"/>
          </a:p>
        </p:txBody>
      </p:sp>
    </p:spTree>
    <p:extLst>
      <p:ext uri="{BB962C8B-B14F-4D97-AF65-F5344CB8AC3E}">
        <p14:creationId xmlns:p14="http://schemas.microsoft.com/office/powerpoint/2010/main" val="3022332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dirty="0" smtClean="0"/>
              <a:t>Šiuo metu naudojama „neląstelinė“ kokliušo vakcina, pasižyminti daug mažesne sunkių šalutinių reiškinių rizika. </a:t>
            </a:r>
            <a:endParaRPr lang="lt-LT" dirty="0"/>
          </a:p>
        </p:txBody>
      </p:sp>
      <p:sp>
        <p:nvSpPr>
          <p:cNvPr id="4" name="Slide Number Placeholder 3"/>
          <p:cNvSpPr>
            <a:spLocks noGrp="1"/>
          </p:cNvSpPr>
          <p:nvPr>
            <p:ph type="sldNum" sz="quarter" idx="10"/>
          </p:nvPr>
        </p:nvSpPr>
        <p:spPr/>
        <p:txBody>
          <a:bodyPr/>
          <a:lstStyle/>
          <a:p>
            <a:fld id="{652E8E80-DAD4-4DAA-AD19-9501E5AB5448}" type="slidenum">
              <a:rPr lang="lt-LT" smtClean="0"/>
              <a:t>10</a:t>
            </a:fld>
            <a:endParaRPr lang="lt-LT"/>
          </a:p>
        </p:txBody>
      </p:sp>
    </p:spTree>
    <p:extLst>
      <p:ext uri="{BB962C8B-B14F-4D97-AF65-F5344CB8AC3E}">
        <p14:creationId xmlns:p14="http://schemas.microsoft.com/office/powerpoint/2010/main" val="35920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dirty="0" smtClean="0"/>
              <a:t>Hepatitas B virusas –</a:t>
            </a:r>
            <a:r>
              <a:rPr lang="lt-LT" baseline="0" dirty="0" smtClean="0"/>
              <a:t> HBV; pneumonija- plaučių uždegimas. Lėtinių ligų paūmėjimas – diabeto, širdies nepakankamumo. </a:t>
            </a:r>
            <a:endParaRPr lang="lt-LT" dirty="0"/>
          </a:p>
        </p:txBody>
      </p:sp>
      <p:sp>
        <p:nvSpPr>
          <p:cNvPr id="4" name="Slide Number Placeholder 3"/>
          <p:cNvSpPr>
            <a:spLocks noGrp="1"/>
          </p:cNvSpPr>
          <p:nvPr>
            <p:ph type="sldNum" sz="quarter" idx="10"/>
          </p:nvPr>
        </p:nvSpPr>
        <p:spPr/>
        <p:txBody>
          <a:bodyPr/>
          <a:lstStyle/>
          <a:p>
            <a:fld id="{652E8E80-DAD4-4DAA-AD19-9501E5AB5448}" type="slidenum">
              <a:rPr lang="lt-LT" smtClean="0"/>
              <a:t>11</a:t>
            </a:fld>
            <a:endParaRPr lang="lt-LT"/>
          </a:p>
        </p:txBody>
      </p:sp>
    </p:spTree>
    <p:extLst>
      <p:ext uri="{BB962C8B-B14F-4D97-AF65-F5344CB8AC3E}">
        <p14:creationId xmlns:p14="http://schemas.microsoft.com/office/powerpoint/2010/main" val="3752465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dirty="0" smtClean="0"/>
              <a:t>Čia reiktų priminti, kad vaistai taip pat turi šalutinių reiškinių</a:t>
            </a:r>
            <a:r>
              <a:rPr lang="lt-LT" baseline="0" dirty="0" smtClean="0"/>
              <a:t> ir paklausti ar kas skaito informacinį lapelį apie šalutinius poveikius vartojant vaistus. Tie vaistai tiek vakcinos kai kuriems žmonėms gali sukelti nepageidaujamų reakcijų, tačiau tos nepageidaujamos reakcijos nėra tiek gausios, kad būtų galima teigti apie vakcinų nesaugumą – įeinama į kitą skaidrę apie vakcinų šalutinius poveikius. </a:t>
            </a:r>
            <a:endParaRPr lang="lt-LT" dirty="0"/>
          </a:p>
        </p:txBody>
      </p:sp>
      <p:sp>
        <p:nvSpPr>
          <p:cNvPr id="4" name="Slide Number Placeholder 3"/>
          <p:cNvSpPr>
            <a:spLocks noGrp="1"/>
          </p:cNvSpPr>
          <p:nvPr>
            <p:ph type="sldNum" sz="quarter" idx="10"/>
          </p:nvPr>
        </p:nvSpPr>
        <p:spPr/>
        <p:txBody>
          <a:bodyPr/>
          <a:lstStyle/>
          <a:p>
            <a:fld id="{652E8E80-DAD4-4DAA-AD19-9501E5AB5448}" type="slidenum">
              <a:rPr lang="lt-LT" smtClean="0"/>
              <a:t>13</a:t>
            </a:fld>
            <a:endParaRPr lang="lt-LT"/>
          </a:p>
        </p:txBody>
      </p:sp>
    </p:spTree>
    <p:extLst>
      <p:ext uri="{BB962C8B-B14F-4D97-AF65-F5344CB8AC3E}">
        <p14:creationId xmlns:p14="http://schemas.microsoft.com/office/powerpoint/2010/main" val="15894687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dirty="0" smtClean="0"/>
              <a:t>Bet</a:t>
            </a:r>
            <a:r>
              <a:rPr lang="lt-LT" baseline="0" dirty="0" smtClean="0"/>
              <a:t> ar tai daug palyginus kiek yra apsaugoma. Vyrauja nuomone kad dauguma ligų išnyko, tokių kaip poliomielitas, kokliušas, tymai, </a:t>
            </a:r>
            <a:r>
              <a:rPr lang="lt-LT" baseline="0" dirty="0" err="1" smtClean="0"/>
              <a:t>raudoniukė</a:t>
            </a:r>
            <a:r>
              <a:rPr lang="lt-LT" baseline="0" dirty="0" smtClean="0"/>
              <a:t>. Bet iš tikro tai jos niekur nedingo, tiesiog jos yra valdomos vakcinų. Liovus skiepijus vaikus- jų sergamumas vėl išaugs. </a:t>
            </a:r>
            <a:endParaRPr lang="lt-LT" dirty="0"/>
          </a:p>
        </p:txBody>
      </p:sp>
      <p:sp>
        <p:nvSpPr>
          <p:cNvPr id="4" name="Slide Number Placeholder 3"/>
          <p:cNvSpPr>
            <a:spLocks noGrp="1"/>
          </p:cNvSpPr>
          <p:nvPr>
            <p:ph type="sldNum" sz="quarter" idx="10"/>
          </p:nvPr>
        </p:nvSpPr>
        <p:spPr/>
        <p:txBody>
          <a:bodyPr/>
          <a:lstStyle/>
          <a:p>
            <a:fld id="{652E8E80-DAD4-4DAA-AD19-9501E5AB5448}" type="slidenum">
              <a:rPr lang="lt-LT" smtClean="0"/>
              <a:t>14</a:t>
            </a:fld>
            <a:endParaRPr lang="lt-LT"/>
          </a:p>
        </p:txBody>
      </p:sp>
    </p:spTree>
    <p:extLst>
      <p:ext uri="{BB962C8B-B14F-4D97-AF65-F5344CB8AC3E}">
        <p14:creationId xmlns:p14="http://schemas.microsoft.com/office/powerpoint/2010/main" val="2885710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652E8E80-DAD4-4DAA-AD19-9501E5AB5448}" type="slidenum">
              <a:rPr lang="lt-LT" smtClean="0"/>
              <a:t>15</a:t>
            </a:fld>
            <a:endParaRPr lang="lt-LT"/>
          </a:p>
        </p:txBody>
      </p:sp>
    </p:spTree>
    <p:extLst>
      <p:ext uri="{BB962C8B-B14F-4D97-AF65-F5344CB8AC3E}">
        <p14:creationId xmlns:p14="http://schemas.microsoft.com/office/powerpoint/2010/main" val="1338795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dirty="0" smtClean="0"/>
              <a:t>EE – erkinis encefalitas, IL – infekcines ligos, HAV – hepatitas A, TBC- tuberkulioze. Reikia čia užsiminti,</a:t>
            </a:r>
            <a:r>
              <a:rPr lang="lt-LT" baseline="0" dirty="0" smtClean="0"/>
              <a:t> kad nuo gripo galima pasiskiepyti 1 dozę prieš kiekvieną sezoną, ir jei vaikas neskiepytas anksčiau ir nesirgo Vėjaraupiais, galima pasiskiepyti - 2 dozės. </a:t>
            </a:r>
            <a:endParaRPr lang="lt-LT" dirty="0"/>
          </a:p>
        </p:txBody>
      </p:sp>
      <p:sp>
        <p:nvSpPr>
          <p:cNvPr id="4" name="Slide Number Placeholder 3"/>
          <p:cNvSpPr>
            <a:spLocks noGrp="1"/>
          </p:cNvSpPr>
          <p:nvPr>
            <p:ph type="sldNum" sz="quarter" idx="10"/>
          </p:nvPr>
        </p:nvSpPr>
        <p:spPr/>
        <p:txBody>
          <a:bodyPr/>
          <a:lstStyle/>
          <a:p>
            <a:fld id="{652E8E80-DAD4-4DAA-AD19-9501E5AB5448}" type="slidenum">
              <a:rPr lang="lt-LT" smtClean="0"/>
              <a:t>17</a:t>
            </a:fld>
            <a:endParaRPr lang="lt-LT"/>
          </a:p>
        </p:txBody>
      </p:sp>
    </p:spTree>
    <p:extLst>
      <p:ext uri="{BB962C8B-B14F-4D97-AF65-F5344CB8AC3E}">
        <p14:creationId xmlns:p14="http://schemas.microsoft.com/office/powerpoint/2010/main" val="3352089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406020"/>
            <a:ext cx="6172199" cy="2251579"/>
          </a:xfrm>
        </p:spPr>
        <p:txBody>
          <a:bodyPr lIns="0" rIns="0" anchor="t">
            <a:noAutofit/>
          </a:bodyPr>
          <a:lstStyle>
            <a:lvl1pPr>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066800" y="3905864"/>
            <a:ext cx="6172200" cy="1123336"/>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D6FE624-162E-4E8D-AD03-3E57FD8599D2}" type="datetimeFigureOut">
              <a:rPr lang="lt-LT" smtClean="0"/>
              <a:t>2014.04.01</a:t>
            </a:fld>
            <a:endParaRPr lang="lt-LT"/>
          </a:p>
        </p:txBody>
      </p:sp>
      <p:sp>
        <p:nvSpPr>
          <p:cNvPr id="8" name="Slide Number Placeholder 7"/>
          <p:cNvSpPr>
            <a:spLocks noGrp="1"/>
          </p:cNvSpPr>
          <p:nvPr>
            <p:ph type="sldNum" sz="quarter" idx="11"/>
          </p:nvPr>
        </p:nvSpPr>
        <p:spPr/>
        <p:txBody>
          <a:bodyPr/>
          <a:lstStyle/>
          <a:p>
            <a:fld id="{BB4A4425-3E48-42B7-951D-3CD8E4B8E141}" type="slidenum">
              <a:rPr lang="lt-LT" smtClean="0"/>
              <a:t>‹#›</a:t>
            </a:fld>
            <a:endParaRPr lang="lt-LT"/>
          </a:p>
        </p:txBody>
      </p:sp>
      <p:sp>
        <p:nvSpPr>
          <p:cNvPr id="9" name="Footer Placeholder 8"/>
          <p:cNvSpPr>
            <a:spLocks noGrp="1"/>
          </p:cNvSpPr>
          <p:nvPr>
            <p:ph type="ftr" sz="quarter" idx="12"/>
          </p:nvPr>
        </p:nvSpPr>
        <p:spPr/>
        <p:txBody>
          <a:bodyPr/>
          <a:lstStyle/>
          <a:p>
            <a:endParaRPr lang="lt-LT"/>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54400" y="1554480"/>
            <a:ext cx="4222308" cy="38862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FE624-162E-4E8D-AD03-3E57FD8599D2}" type="datetimeFigureOut">
              <a:rPr lang="lt-LT" smtClean="0"/>
              <a:t>2014.04.01</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B4A4425-3E48-42B7-951D-3CD8E4B8E141}" type="slidenum">
              <a:rPr lang="lt-LT" smtClean="0"/>
              <a:t>‹#›</a:t>
            </a:fld>
            <a:endParaRPr lang="lt-LT"/>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9848" y="1554480"/>
            <a:ext cx="2075688" cy="3886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56432" y="1554480"/>
            <a:ext cx="4224528" cy="3886200"/>
          </a:xfrm>
        </p:spPr>
        <p:txBody>
          <a:bodyPr vert="eaVe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6FE624-162E-4E8D-AD03-3E57FD8599D2}" type="datetimeFigureOut">
              <a:rPr lang="lt-LT" smtClean="0"/>
              <a:t>2014.04.01</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B4A4425-3E48-42B7-951D-3CD8E4B8E141}" type="slidenum">
              <a:rPr lang="lt-LT" smtClean="0"/>
              <a:t>‹#›</a:t>
            </a:fld>
            <a:endParaRPr lang="lt-LT"/>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456432" y="1545336"/>
            <a:ext cx="4224528"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ED6FE624-162E-4E8D-AD03-3E57FD8599D2}" type="datetimeFigureOut">
              <a:rPr lang="lt-LT" smtClean="0"/>
              <a:t>2014.04.01</a:t>
            </a:fld>
            <a:endParaRPr lang="lt-LT"/>
          </a:p>
        </p:txBody>
      </p:sp>
      <p:sp>
        <p:nvSpPr>
          <p:cNvPr id="10" name="Slide Number Placeholder 9"/>
          <p:cNvSpPr>
            <a:spLocks noGrp="1"/>
          </p:cNvSpPr>
          <p:nvPr>
            <p:ph type="sldNum" sz="quarter" idx="15"/>
          </p:nvPr>
        </p:nvSpPr>
        <p:spPr/>
        <p:txBody>
          <a:bodyPr/>
          <a:lstStyle/>
          <a:p>
            <a:fld id="{BB4A4425-3E48-42B7-951D-3CD8E4B8E141}" type="slidenum">
              <a:rPr lang="lt-LT" smtClean="0"/>
              <a:t>‹#›</a:t>
            </a:fld>
            <a:endParaRPr lang="lt-LT"/>
          </a:p>
        </p:txBody>
      </p:sp>
      <p:sp>
        <p:nvSpPr>
          <p:cNvPr id="11" name="Footer Placeholder 10"/>
          <p:cNvSpPr>
            <a:spLocks noGrp="1"/>
          </p:cNvSpPr>
          <p:nvPr>
            <p:ph type="ftr" sz="quarter" idx="16"/>
          </p:nvPr>
        </p:nvSpPr>
        <p:spPr/>
        <p:txBody>
          <a:bodyPr/>
          <a:lstStyle/>
          <a:p>
            <a:endParaRPr lang="lt-LT"/>
          </a:p>
        </p:txBody>
      </p:sp>
      <p:sp>
        <p:nvSpPr>
          <p:cNvPr id="12" name="Title 11"/>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9848" y="1472184"/>
            <a:ext cx="6172200" cy="2130552"/>
          </a:xfrm>
        </p:spPr>
        <p:txBody>
          <a:bodyPr anchor="t">
            <a:noAutofit/>
          </a:bodyPr>
          <a:lstStyle>
            <a:lvl1pPr algn="l">
              <a:defRPr sz="48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1069848" y="3886200"/>
            <a:ext cx="6172200" cy="914400"/>
          </a:xfrm>
        </p:spPr>
        <p:txBody>
          <a:bodyPr anchor="t">
            <a:normAutofit/>
          </a:bodyPr>
          <a:lstStyle>
            <a:lvl1pPr marL="0" indent="0">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D6FE624-162E-4E8D-AD03-3E57FD8599D2}" type="datetimeFigureOut">
              <a:rPr lang="lt-LT" smtClean="0"/>
              <a:t>2014.04.01</a:t>
            </a:fld>
            <a:endParaRPr lang="lt-LT"/>
          </a:p>
        </p:txBody>
      </p:sp>
      <p:sp>
        <p:nvSpPr>
          <p:cNvPr id="8" name="Slide Number Placeholder 7"/>
          <p:cNvSpPr>
            <a:spLocks noGrp="1"/>
          </p:cNvSpPr>
          <p:nvPr>
            <p:ph type="sldNum" sz="quarter" idx="11"/>
          </p:nvPr>
        </p:nvSpPr>
        <p:spPr/>
        <p:txBody>
          <a:bodyPr/>
          <a:lstStyle/>
          <a:p>
            <a:fld id="{BB4A4425-3E48-42B7-951D-3CD8E4B8E141}" type="slidenum">
              <a:rPr lang="lt-LT" smtClean="0"/>
              <a:t>‹#›</a:t>
            </a:fld>
            <a:endParaRPr lang="lt-LT"/>
          </a:p>
        </p:txBody>
      </p:sp>
      <p:sp>
        <p:nvSpPr>
          <p:cNvPr id="9" name="Footer Placeholder 8"/>
          <p:cNvSpPr>
            <a:spLocks noGrp="1"/>
          </p:cNvSpPr>
          <p:nvPr>
            <p:ph type="ftr" sz="quarter" idx="12"/>
          </p:nvPr>
        </p:nvSpPr>
        <p:spPr/>
        <p:txBody>
          <a:bodyPr/>
          <a:lstStyle/>
          <a:p>
            <a:endParaRPr lang="lt-LT"/>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6325" cy="1066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486998" y="1915859"/>
            <a:ext cx="3646966" cy="2881426"/>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6754" y="1915881"/>
            <a:ext cx="3639311" cy="2881398"/>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0"/>
          </p:nvPr>
        </p:nvSpPr>
        <p:spPr/>
        <p:txBody>
          <a:bodyPr/>
          <a:lstStyle/>
          <a:p>
            <a:fld id="{ED6FE624-162E-4E8D-AD03-3E57FD8599D2}" type="datetimeFigureOut">
              <a:rPr lang="lt-LT" smtClean="0"/>
              <a:t>2014.04.01</a:t>
            </a:fld>
            <a:endParaRPr lang="lt-LT"/>
          </a:p>
        </p:txBody>
      </p:sp>
      <p:sp>
        <p:nvSpPr>
          <p:cNvPr id="10" name="Slide Number Placeholder 9"/>
          <p:cNvSpPr>
            <a:spLocks noGrp="1"/>
          </p:cNvSpPr>
          <p:nvPr>
            <p:ph type="sldNum" sz="quarter" idx="11"/>
          </p:nvPr>
        </p:nvSpPr>
        <p:spPr/>
        <p:txBody>
          <a:bodyPr/>
          <a:lstStyle/>
          <a:p>
            <a:fld id="{BB4A4425-3E48-42B7-951D-3CD8E4B8E141}" type="slidenum">
              <a:rPr lang="lt-LT" smtClean="0"/>
              <a:t>‹#›</a:t>
            </a:fld>
            <a:endParaRPr lang="lt-LT"/>
          </a:p>
        </p:txBody>
      </p:sp>
      <p:sp>
        <p:nvSpPr>
          <p:cNvPr id="11" name="Footer Placeholder 10"/>
          <p:cNvSpPr>
            <a:spLocks noGrp="1"/>
          </p:cNvSpPr>
          <p:nvPr>
            <p:ph type="ftr" sz="quarter" idx="12"/>
          </p:nvPr>
        </p:nvSpPr>
        <p:spPr>
          <a:xfrm>
            <a:off x="493776" y="6356350"/>
            <a:ext cx="5102352" cy="365125"/>
          </a:xfrm>
        </p:spPr>
        <p:txBody>
          <a:bodyPr/>
          <a:lstStyle/>
          <a:p>
            <a:endParaRPr lang="lt-LT"/>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5734" cy="1066799"/>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95301" y="1916113"/>
            <a:ext cx="3638550"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860676"/>
            <a:ext cx="3638550" cy="2882899"/>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2625" y="1916113"/>
            <a:ext cx="3660775"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92626" y="2860676"/>
            <a:ext cx="3651250" cy="2882900"/>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0"/>
          </p:nvPr>
        </p:nvSpPr>
        <p:spPr/>
        <p:txBody>
          <a:bodyPr/>
          <a:lstStyle/>
          <a:p>
            <a:fld id="{ED6FE624-162E-4E8D-AD03-3E57FD8599D2}" type="datetimeFigureOut">
              <a:rPr lang="lt-LT" smtClean="0"/>
              <a:t>2014.04.01</a:t>
            </a:fld>
            <a:endParaRPr lang="lt-LT"/>
          </a:p>
        </p:txBody>
      </p:sp>
      <p:sp>
        <p:nvSpPr>
          <p:cNvPr id="11" name="Slide Number Placeholder 10"/>
          <p:cNvSpPr>
            <a:spLocks noGrp="1"/>
          </p:cNvSpPr>
          <p:nvPr>
            <p:ph type="sldNum" sz="quarter" idx="11"/>
          </p:nvPr>
        </p:nvSpPr>
        <p:spPr/>
        <p:txBody>
          <a:bodyPr/>
          <a:lstStyle/>
          <a:p>
            <a:fld id="{BB4A4425-3E48-42B7-951D-3CD8E4B8E141}" type="slidenum">
              <a:rPr lang="lt-LT" smtClean="0"/>
              <a:t>‹#›</a:t>
            </a:fld>
            <a:endParaRPr lang="lt-LT"/>
          </a:p>
        </p:txBody>
      </p:sp>
      <p:sp>
        <p:nvSpPr>
          <p:cNvPr id="12" name="Footer Placeholder 11"/>
          <p:cNvSpPr>
            <a:spLocks noGrp="1"/>
          </p:cNvSpPr>
          <p:nvPr>
            <p:ph type="ftr" sz="quarter" idx="12"/>
          </p:nvPr>
        </p:nvSpPr>
        <p:spPr>
          <a:xfrm>
            <a:off x="493776" y="6356350"/>
            <a:ext cx="5102352" cy="365125"/>
          </a:xfrm>
        </p:spPr>
        <p:txBody>
          <a:bodyPr/>
          <a:lstStyle/>
          <a:p>
            <a:endParaRPr lang="lt-LT"/>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7162800" y="1551543"/>
            <a:ext cx="1828800" cy="365125"/>
          </a:xfrm>
        </p:spPr>
        <p:txBody>
          <a:bodyPr/>
          <a:lstStyle/>
          <a:p>
            <a:fld id="{ED6FE624-162E-4E8D-AD03-3E57FD8599D2}" type="datetimeFigureOut">
              <a:rPr lang="lt-LT" smtClean="0"/>
              <a:t>2014.04.01</a:t>
            </a:fld>
            <a:endParaRPr lang="lt-LT"/>
          </a:p>
        </p:txBody>
      </p:sp>
      <p:sp>
        <p:nvSpPr>
          <p:cNvPr id="5" name="Title 4"/>
          <p:cNvSpPr>
            <a:spLocks noGrp="1"/>
          </p:cNvSpPr>
          <p:nvPr>
            <p:ph type="title"/>
          </p:nvPr>
        </p:nvSpPr>
        <p:spPr/>
        <p:txBody>
          <a:bodyPr/>
          <a:lstStyle/>
          <a:p>
            <a:r>
              <a:rPr lang="en-US" smtClean="0"/>
              <a:t>Click to edit Master title style</a:t>
            </a:r>
            <a:endParaRPr lang="en-US" dirty="0"/>
          </a:p>
        </p:txBody>
      </p:sp>
      <p:sp>
        <p:nvSpPr>
          <p:cNvPr id="4" name="Slide Number Placeholder 3"/>
          <p:cNvSpPr>
            <a:spLocks noGrp="1"/>
          </p:cNvSpPr>
          <p:nvPr>
            <p:ph type="sldNum" sz="quarter" idx="11"/>
          </p:nvPr>
        </p:nvSpPr>
        <p:spPr/>
        <p:txBody>
          <a:bodyPr/>
          <a:lstStyle/>
          <a:p>
            <a:fld id="{BB4A4425-3E48-42B7-951D-3CD8E4B8E141}" type="slidenum">
              <a:rPr lang="lt-LT" smtClean="0"/>
              <a:t>‹#›</a:t>
            </a:fld>
            <a:endParaRPr lang="lt-LT"/>
          </a:p>
        </p:txBody>
      </p:sp>
      <p:sp>
        <p:nvSpPr>
          <p:cNvPr id="6" name="Footer Placeholder 5"/>
          <p:cNvSpPr>
            <a:spLocks noGrp="1"/>
          </p:cNvSpPr>
          <p:nvPr>
            <p:ph type="ftr" sz="quarter" idx="12"/>
          </p:nvPr>
        </p:nvSpPr>
        <p:spPr/>
        <p:txBody>
          <a:bodyPr/>
          <a:lstStyle/>
          <a:p>
            <a:endParaRPr lang="lt-LT"/>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6FE624-162E-4E8D-AD03-3E57FD8599D2}" type="datetimeFigureOut">
              <a:rPr lang="lt-LT" smtClean="0"/>
              <a:t>2014.04.01</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BB4A4425-3E48-42B7-951D-3CD8E4B8E141}" type="slidenum">
              <a:rPr lang="lt-LT" smtClean="0"/>
              <a:t>‹#›</a:t>
            </a:fld>
            <a:endParaRPr lang="lt-LT"/>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450" y="1920876"/>
            <a:ext cx="3654425" cy="2889249"/>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93776" y="606425"/>
            <a:ext cx="3629025" cy="1041400"/>
          </a:xfrm>
        </p:spPr>
        <p:txBody>
          <a:bodyPr anchor="t">
            <a:normAutofit/>
          </a:bodyPr>
          <a:lstStyle>
            <a:lvl1pPr algn="l">
              <a:defRPr sz="18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95300" y="1920875"/>
            <a:ext cx="3629025" cy="1812925"/>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D6FE624-162E-4E8D-AD03-3E57FD8599D2}" type="datetimeFigureOut">
              <a:rPr lang="lt-LT" smtClean="0"/>
              <a:t>2014.04.01</a:t>
            </a:fld>
            <a:endParaRPr lang="lt-LT"/>
          </a:p>
        </p:txBody>
      </p:sp>
      <p:sp>
        <p:nvSpPr>
          <p:cNvPr id="9" name="Slide Number Placeholder 8"/>
          <p:cNvSpPr>
            <a:spLocks noGrp="1"/>
          </p:cNvSpPr>
          <p:nvPr>
            <p:ph type="sldNum" sz="quarter" idx="11"/>
          </p:nvPr>
        </p:nvSpPr>
        <p:spPr/>
        <p:txBody>
          <a:bodyPr/>
          <a:lstStyle/>
          <a:p>
            <a:fld id="{BB4A4425-3E48-42B7-951D-3CD8E4B8E141}" type="slidenum">
              <a:rPr lang="lt-LT" smtClean="0"/>
              <a:t>‹#›</a:t>
            </a:fld>
            <a:endParaRPr lang="lt-LT"/>
          </a:p>
        </p:txBody>
      </p:sp>
      <p:sp>
        <p:nvSpPr>
          <p:cNvPr id="10" name="Footer Placeholder 9"/>
          <p:cNvSpPr>
            <a:spLocks noGrp="1"/>
          </p:cNvSpPr>
          <p:nvPr>
            <p:ph type="ftr" sz="quarter" idx="12"/>
          </p:nvPr>
        </p:nvSpPr>
        <p:spPr>
          <a:xfrm>
            <a:off x="493776" y="6356350"/>
            <a:ext cx="5102352" cy="365125"/>
          </a:xfrm>
        </p:spPr>
        <p:txBody>
          <a:bodyPr/>
          <a:lstStyle/>
          <a:p>
            <a:endParaRPr lang="lt-LT"/>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0074"/>
            <a:ext cx="2074862" cy="1981201"/>
          </a:xfrm>
          <a:ln>
            <a:noFill/>
          </a:ln>
        </p:spPr>
        <p:txBody>
          <a:bodyPr anchor="t">
            <a:normAutofit/>
          </a:bodyPr>
          <a:lstStyle>
            <a:lvl1pPr algn="l">
              <a:defRPr sz="1800" b="0"/>
            </a:lvl1pPr>
          </a:lstStyle>
          <a:p>
            <a:r>
              <a:rPr lang="en-US" smtClean="0"/>
              <a:t>Click to edit Master title style</a:t>
            </a:r>
            <a:endParaRPr lang="en-US" dirty="0"/>
          </a:p>
        </p:txBody>
      </p:sp>
      <p:sp>
        <p:nvSpPr>
          <p:cNvPr id="3" name="Picture Placeholder 2"/>
          <p:cNvSpPr>
            <a:spLocks noGrp="1"/>
          </p:cNvSpPr>
          <p:nvPr>
            <p:ph type="pic" idx="1"/>
          </p:nvPr>
        </p:nvSpPr>
        <p:spPr>
          <a:xfrm>
            <a:off x="2963862" y="1650999"/>
            <a:ext cx="5627687" cy="42207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963862" y="614363"/>
            <a:ext cx="3741738" cy="909637"/>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D6FE624-162E-4E8D-AD03-3E57FD8599D2}" type="datetimeFigureOut">
              <a:rPr lang="lt-LT" smtClean="0"/>
              <a:t>2014.04.01</a:t>
            </a:fld>
            <a:endParaRPr lang="lt-LT"/>
          </a:p>
        </p:txBody>
      </p:sp>
      <p:sp>
        <p:nvSpPr>
          <p:cNvPr id="9" name="Slide Number Placeholder 8"/>
          <p:cNvSpPr>
            <a:spLocks noGrp="1"/>
          </p:cNvSpPr>
          <p:nvPr>
            <p:ph type="sldNum" sz="quarter" idx="11"/>
          </p:nvPr>
        </p:nvSpPr>
        <p:spPr/>
        <p:txBody>
          <a:bodyPr/>
          <a:lstStyle/>
          <a:p>
            <a:fld id="{BB4A4425-3E48-42B7-951D-3CD8E4B8E141}" type="slidenum">
              <a:rPr lang="lt-LT" smtClean="0"/>
              <a:t>‹#›</a:t>
            </a:fld>
            <a:endParaRPr lang="lt-LT"/>
          </a:p>
        </p:txBody>
      </p:sp>
      <p:sp>
        <p:nvSpPr>
          <p:cNvPr id="10" name="Footer Placeholder 9"/>
          <p:cNvSpPr>
            <a:spLocks noGrp="1"/>
          </p:cNvSpPr>
          <p:nvPr>
            <p:ph type="ftr" sz="quarter" idx="12"/>
          </p:nvPr>
        </p:nvSpPr>
        <p:spPr>
          <a:xfrm>
            <a:off x="493776" y="6356350"/>
            <a:ext cx="5102352" cy="365125"/>
          </a:xfrm>
        </p:spPr>
        <p:txBody>
          <a:bodyPr/>
          <a:lstStyle/>
          <a:p>
            <a:endParaRPr lang="lt-LT"/>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1554480"/>
            <a:ext cx="2073348" cy="197946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454400" y="1547036"/>
            <a:ext cx="4222308" cy="38862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189468"/>
            <a:ext cx="1828800"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ED6FE624-162E-4E8D-AD03-3E57FD8599D2}" type="datetimeFigureOut">
              <a:rPr lang="lt-LT" smtClean="0"/>
              <a:t>2014.04.01</a:t>
            </a:fld>
            <a:endParaRPr lang="lt-LT"/>
          </a:p>
        </p:txBody>
      </p:sp>
      <p:sp>
        <p:nvSpPr>
          <p:cNvPr id="5" name="Footer Placeholder 4"/>
          <p:cNvSpPr>
            <a:spLocks noGrp="1"/>
          </p:cNvSpPr>
          <p:nvPr>
            <p:ph type="ftr" sz="quarter" idx="3"/>
          </p:nvPr>
        </p:nvSpPr>
        <p:spPr>
          <a:xfrm>
            <a:off x="1069848" y="6356350"/>
            <a:ext cx="5102352" cy="365125"/>
          </a:xfrm>
          <a:prstGeom prst="rect">
            <a:avLst/>
          </a:prstGeom>
        </p:spPr>
        <p:txBody>
          <a:bodyPr vert="horz" lIns="91440" tIns="45720" rIns="91440" bIns="45720" rtlCol="0" anchor="t"/>
          <a:lstStyle>
            <a:lvl1pPr algn="l">
              <a:defRPr sz="1200">
                <a:solidFill>
                  <a:schemeClr val="tx1"/>
                </a:solidFill>
              </a:defRPr>
            </a:lvl1pPr>
          </a:lstStyle>
          <a:p>
            <a:endParaRPr lang="lt-LT"/>
          </a:p>
        </p:txBody>
      </p:sp>
      <p:sp>
        <p:nvSpPr>
          <p:cNvPr id="6" name="Slide Number Placeholder 5"/>
          <p:cNvSpPr>
            <a:spLocks noGrp="1"/>
          </p:cNvSpPr>
          <p:nvPr>
            <p:ph type="sldNum" sz="quarter" idx="4"/>
          </p:nvPr>
        </p:nvSpPr>
        <p:spPr>
          <a:xfrm>
            <a:off x="7159752" y="6356350"/>
            <a:ext cx="1137684"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BB4A4425-3E48-42B7-951D-3CD8E4B8E141}" type="slidenum">
              <a:rPr lang="lt-LT" smtClean="0"/>
              <a:t>‹#›</a:t>
            </a:fld>
            <a:endParaRPr lang="lt-LT"/>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txStyles>
    <p:title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9.jpeg"/></Relationships>
</file>

<file path=ppt/slides/_rels/slide1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2777"/>
            <a:ext cx="7772400" cy="1584175"/>
          </a:xfrm>
        </p:spPr>
        <p:txBody>
          <a:bodyPr/>
          <a:lstStyle/>
          <a:p>
            <a:pPr algn="ctr"/>
            <a:r>
              <a:rPr lang="en-US" sz="5400" smtClean="0">
                <a:solidFill>
                  <a:srgbClr val="FFFF00"/>
                </a:solidFill>
                <a:latin typeface="Times New Roman" panose="02020603050405020304" pitchFamily="18" charset="0"/>
                <a:cs typeface="Times New Roman" panose="02020603050405020304" pitchFamily="18" charset="0"/>
              </a:rPr>
              <a:t>Vakcinos</a:t>
            </a:r>
            <a:r>
              <a:rPr lang="en-US" dirty="0" smtClean="0">
                <a:solidFill>
                  <a:srgbClr val="FFFF00"/>
                </a:solidFill>
              </a:rPr>
              <a:t/>
            </a:r>
            <a:br>
              <a:rPr lang="en-US" dirty="0" smtClean="0">
                <a:solidFill>
                  <a:srgbClr val="FFFF00"/>
                </a:solidFill>
              </a:rPr>
            </a:br>
            <a:r>
              <a:rPr lang="en-US" sz="2000" dirty="0" smtClean="0"/>
              <a:t>(</a:t>
            </a:r>
            <a:r>
              <a:rPr lang="en-US" sz="2000" dirty="0" err="1" smtClean="0"/>
              <a:t>bakst</a:t>
            </a:r>
            <a:r>
              <a:rPr lang="en-US" sz="2000" dirty="0" smtClean="0"/>
              <a:t> </a:t>
            </a:r>
            <a:r>
              <a:rPr lang="en-US" sz="2000" dirty="0" err="1" smtClean="0"/>
              <a:t>ir</a:t>
            </a:r>
            <a:r>
              <a:rPr lang="en-US" sz="2000" dirty="0" smtClean="0"/>
              <a:t> </a:t>
            </a:r>
            <a:r>
              <a:rPr lang="en-US" sz="2000" dirty="0" err="1" smtClean="0"/>
              <a:t>viskas</a:t>
            </a:r>
            <a:r>
              <a:rPr lang="en-US" sz="2000" dirty="0" smtClean="0"/>
              <a:t>)</a:t>
            </a:r>
            <a:endParaRPr lang="lt-LT"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3429000"/>
            <a:ext cx="2257425" cy="1752600"/>
          </a:xfrm>
          <a:prstGeom prst="rect">
            <a:avLst/>
          </a:prstGeom>
        </p:spPr>
      </p:pic>
    </p:spTree>
    <p:extLst>
      <p:ext uri="{BB962C8B-B14F-4D97-AF65-F5344CB8AC3E}">
        <p14:creationId xmlns:p14="http://schemas.microsoft.com/office/powerpoint/2010/main" val="39342369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67544" y="1484784"/>
            <a:ext cx="2808312" cy="2808628"/>
          </a:xfrm>
        </p:spPr>
      </p:pic>
      <p:sp>
        <p:nvSpPr>
          <p:cNvPr id="3" name="Title 2"/>
          <p:cNvSpPr>
            <a:spLocks noGrp="1"/>
          </p:cNvSpPr>
          <p:nvPr>
            <p:ph type="title"/>
          </p:nvPr>
        </p:nvSpPr>
        <p:spPr>
          <a:xfrm>
            <a:off x="493776" y="404664"/>
            <a:ext cx="8182680" cy="792087"/>
          </a:xfrm>
        </p:spPr>
        <p:txBody>
          <a:bodyPr>
            <a:normAutofit/>
          </a:bodyPr>
          <a:lstStyle/>
          <a:p>
            <a:pPr algn="ctr"/>
            <a:r>
              <a:rPr lang="lt-LT" sz="4000" dirty="0" smtClean="0">
                <a:solidFill>
                  <a:srgbClr val="FFFF00"/>
                </a:solidFill>
                <a:latin typeface="Times New Roman" panose="02020603050405020304" pitchFamily="18" charset="0"/>
                <a:cs typeface="Times New Roman" panose="02020603050405020304" pitchFamily="18" charset="0"/>
              </a:rPr>
              <a:t>Rizikos įvertinimas</a:t>
            </a:r>
            <a:endParaRPr lang="lt-LT" sz="4000" dirty="0">
              <a:solidFill>
                <a:srgbClr val="FFFF00"/>
              </a:solidFill>
              <a:latin typeface="Times New Roman" panose="02020603050405020304" pitchFamily="18" charset="0"/>
              <a:cs typeface="Times New Roman" panose="02020603050405020304" pitchFamily="18" charset="0"/>
            </a:endParaRPr>
          </a:p>
        </p:txBody>
      </p:sp>
      <p:sp>
        <p:nvSpPr>
          <p:cNvPr id="4" name="Text Placeholder 3"/>
          <p:cNvSpPr>
            <a:spLocks noGrp="1"/>
          </p:cNvSpPr>
          <p:nvPr>
            <p:ph type="body" sz="half" idx="2"/>
          </p:nvPr>
        </p:nvSpPr>
        <p:spPr>
          <a:xfrm>
            <a:off x="3419872" y="1412776"/>
            <a:ext cx="5400600" cy="5112568"/>
          </a:xfrm>
        </p:spPr>
        <p:txBody>
          <a:bodyPr>
            <a:normAutofit lnSpcReduction="10000"/>
          </a:bodyPr>
          <a:lstStyle/>
          <a:p>
            <a:r>
              <a:rPr lang="lt-LT" sz="2200" i="0" dirty="0" smtClean="0">
                <a:solidFill>
                  <a:srgbClr val="002060"/>
                </a:solidFill>
                <a:latin typeface="Times New Roman" panose="02020603050405020304" pitchFamily="18" charset="0"/>
                <a:cs typeface="Times New Roman" panose="02020603050405020304" pitchFamily="18" charset="0"/>
              </a:rPr>
              <a:t>Senoji „ląstelinė“ kokliušo vakcina pasižymėjo šalutiniu poveikiu, kai kuriems vaikams sukeldama aukšta temperatūrą, traukulius su karščiavimu. </a:t>
            </a:r>
          </a:p>
          <a:p>
            <a:r>
              <a:rPr lang="lt-LT" sz="2200" i="0" dirty="0" smtClean="0">
                <a:solidFill>
                  <a:srgbClr val="002060"/>
                </a:solidFill>
                <a:latin typeface="Times New Roman" panose="02020603050405020304" pitchFamily="18" charset="0"/>
                <a:cs typeface="Times New Roman" panose="02020603050405020304" pitchFamily="18" charset="0"/>
              </a:rPr>
              <a:t>Dėl vakcinos neigiamos viešosios nuomonės, 1975 m. Japonijoje vakcinos naudojimas buvo nutrauktas.</a:t>
            </a:r>
          </a:p>
          <a:p>
            <a:pPr algn="ctr"/>
            <a:r>
              <a:rPr lang="lt-LT" sz="2400" b="1" i="0" dirty="0" smtClean="0">
                <a:solidFill>
                  <a:srgbClr val="FF0000"/>
                </a:solidFill>
                <a:latin typeface="Times New Roman" panose="02020603050405020304" pitchFamily="18" charset="0"/>
                <a:cs typeface="Times New Roman" panose="02020603050405020304" pitchFamily="18" charset="0"/>
              </a:rPr>
              <a:t>Kur didesnė rizika?</a:t>
            </a:r>
          </a:p>
          <a:p>
            <a:pPr marL="285750" indent="-285750">
              <a:buFont typeface="Wingdings" panose="05000000000000000000" pitchFamily="2" charset="2"/>
              <a:buChar char="Ø"/>
            </a:pPr>
            <a:r>
              <a:rPr lang="lt-LT" sz="2000" i="0" dirty="0" smtClean="0">
                <a:solidFill>
                  <a:srgbClr val="002060"/>
                </a:solidFill>
                <a:latin typeface="Times New Roman" panose="02020603050405020304" pitchFamily="18" charset="0"/>
                <a:cs typeface="Times New Roman" panose="02020603050405020304" pitchFamily="18" charset="0"/>
              </a:rPr>
              <a:t>Japonijoje per trejus metus iki vakcinos nutraukimo buvo registruojama </a:t>
            </a:r>
            <a:r>
              <a:rPr lang="lt-LT" sz="2000" b="1" i="0" dirty="0" smtClean="0">
                <a:solidFill>
                  <a:srgbClr val="FF0000"/>
                </a:solidFill>
                <a:latin typeface="Times New Roman" panose="02020603050405020304" pitchFamily="18" charset="0"/>
                <a:cs typeface="Times New Roman" panose="02020603050405020304" pitchFamily="18" charset="0"/>
              </a:rPr>
              <a:t>400</a:t>
            </a:r>
            <a:r>
              <a:rPr lang="lt-LT" sz="2000" i="0" dirty="0" smtClean="0">
                <a:solidFill>
                  <a:srgbClr val="002060"/>
                </a:solidFill>
                <a:latin typeface="Times New Roman" panose="02020603050405020304" pitchFamily="18" charset="0"/>
                <a:cs typeface="Times New Roman" panose="02020603050405020304" pitchFamily="18" charset="0"/>
              </a:rPr>
              <a:t> kokliušo atvejų ir </a:t>
            </a:r>
            <a:r>
              <a:rPr lang="lt-LT" sz="2000" b="1" i="0" dirty="0" smtClean="0">
                <a:solidFill>
                  <a:srgbClr val="FF0000"/>
                </a:solidFill>
                <a:latin typeface="Times New Roman" panose="02020603050405020304" pitchFamily="18" charset="0"/>
                <a:cs typeface="Times New Roman" panose="02020603050405020304" pitchFamily="18" charset="0"/>
              </a:rPr>
              <a:t>10</a:t>
            </a:r>
            <a:r>
              <a:rPr lang="lt-LT" sz="2000" i="0" dirty="0" smtClean="0">
                <a:solidFill>
                  <a:srgbClr val="002060"/>
                </a:solidFill>
                <a:latin typeface="Times New Roman" panose="02020603050405020304" pitchFamily="18" charset="0"/>
                <a:cs typeface="Times New Roman" panose="02020603050405020304" pitchFamily="18" charset="0"/>
              </a:rPr>
              <a:t> mirčių nuo kokliušo infekcijos;</a:t>
            </a:r>
          </a:p>
          <a:p>
            <a:pPr marL="285750" indent="-285750">
              <a:buFont typeface="Wingdings" panose="05000000000000000000" pitchFamily="2" charset="2"/>
              <a:buChar char="Ø"/>
            </a:pPr>
            <a:r>
              <a:rPr lang="lt-LT" sz="2000" i="0" dirty="0" smtClean="0">
                <a:solidFill>
                  <a:srgbClr val="002060"/>
                </a:solidFill>
                <a:latin typeface="Times New Roman" panose="02020603050405020304" pitchFamily="18" charset="0"/>
                <a:cs typeface="Times New Roman" panose="02020603050405020304" pitchFamily="18" charset="0"/>
              </a:rPr>
              <a:t>Japonijoje po vakcinos vartojimo nutraukimo per trejus metus, buvo registruojama </a:t>
            </a:r>
            <a:r>
              <a:rPr lang="lt-LT" sz="2000" b="1" i="0" dirty="0" smtClean="0">
                <a:solidFill>
                  <a:srgbClr val="FF0000"/>
                </a:solidFill>
                <a:latin typeface="Times New Roman" panose="02020603050405020304" pitchFamily="18" charset="0"/>
                <a:cs typeface="Times New Roman" panose="02020603050405020304" pitchFamily="18" charset="0"/>
              </a:rPr>
              <a:t>13 000 </a:t>
            </a:r>
            <a:r>
              <a:rPr lang="lt-LT" sz="2000" i="0" dirty="0" smtClean="0">
                <a:solidFill>
                  <a:srgbClr val="002060"/>
                </a:solidFill>
                <a:latin typeface="Times New Roman" panose="02020603050405020304" pitchFamily="18" charset="0"/>
                <a:cs typeface="Times New Roman" panose="02020603050405020304" pitchFamily="18" charset="0"/>
              </a:rPr>
              <a:t>kokliušo atvejų ir </a:t>
            </a:r>
            <a:r>
              <a:rPr lang="lt-LT" sz="2000" b="1" i="0" dirty="0" smtClean="0">
                <a:solidFill>
                  <a:srgbClr val="FF0000"/>
                </a:solidFill>
                <a:latin typeface="Times New Roman" panose="02020603050405020304" pitchFamily="18" charset="0"/>
                <a:cs typeface="Times New Roman" panose="02020603050405020304" pitchFamily="18" charset="0"/>
              </a:rPr>
              <a:t>113</a:t>
            </a:r>
            <a:r>
              <a:rPr lang="lt-LT" sz="2000" i="0" dirty="0" smtClean="0">
                <a:solidFill>
                  <a:srgbClr val="002060"/>
                </a:solidFill>
                <a:latin typeface="Times New Roman" panose="02020603050405020304" pitchFamily="18" charset="0"/>
                <a:cs typeface="Times New Roman" panose="02020603050405020304" pitchFamily="18" charset="0"/>
              </a:rPr>
              <a:t> mirčių;</a:t>
            </a:r>
          </a:p>
          <a:p>
            <a:pPr marL="285750" indent="-285750">
              <a:buFont typeface="Wingdings" panose="05000000000000000000" pitchFamily="2" charset="2"/>
              <a:buChar char="Ø"/>
            </a:pPr>
            <a:r>
              <a:rPr lang="lt-LT" sz="2000" i="0" dirty="0" smtClean="0">
                <a:solidFill>
                  <a:srgbClr val="002060"/>
                </a:solidFill>
                <a:latin typeface="Times New Roman" panose="02020603050405020304" pitchFamily="18" charset="0"/>
                <a:cs typeface="Times New Roman" panose="02020603050405020304" pitchFamily="18" charset="0"/>
              </a:rPr>
              <a:t>Po tokių rezultatų, Japonijoje buvo atnaujintas senosios kokliušo vakcinos vartojimas.</a:t>
            </a:r>
            <a:endParaRPr lang="lt-LT" sz="2000" i="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06277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60649"/>
            <a:ext cx="8064896" cy="1008111"/>
          </a:xfrm>
        </p:spPr>
        <p:txBody>
          <a:bodyPr/>
          <a:lstStyle/>
          <a:p>
            <a:pPr algn="ctr"/>
            <a:r>
              <a:rPr lang="lt-LT" sz="3600" b="1" dirty="0" smtClean="0">
                <a:solidFill>
                  <a:srgbClr val="FFFF00"/>
                </a:solidFill>
                <a:latin typeface="Times New Roman" panose="02020603050405020304" pitchFamily="18" charset="0"/>
                <a:cs typeface="Times New Roman" panose="02020603050405020304" pitchFamily="18" charset="0"/>
              </a:rPr>
              <a:t>Pasiskiepyti ar „laukti“ infekcijos?</a:t>
            </a:r>
            <a:endParaRPr lang="lt-LT" sz="3600" b="1" dirty="0">
              <a:solidFill>
                <a:srgbClr val="FFFF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467544" y="1628800"/>
            <a:ext cx="8208912" cy="4824536"/>
          </a:xfrm>
        </p:spPr>
        <p:txBody>
          <a:bodyPr>
            <a:normAutofit lnSpcReduction="10000"/>
          </a:bodyPr>
          <a:lstStyle/>
          <a:p>
            <a:r>
              <a:rPr lang="lt-LT" b="1" i="0" dirty="0" smtClean="0">
                <a:solidFill>
                  <a:srgbClr val="002060"/>
                </a:solidFill>
                <a:latin typeface="Times New Roman" panose="02020603050405020304" pitchFamily="18" charset="0"/>
                <a:cs typeface="Times New Roman" panose="02020603050405020304" pitchFamily="18" charset="0"/>
              </a:rPr>
              <a:t>Persirgus infekcija, iš tikrųjų sukeliamas geresnis imunitetas. Tačiau vėl tenka prisiminti </a:t>
            </a:r>
            <a:r>
              <a:rPr lang="lt-LT" b="1" i="0" dirty="0" smtClean="0">
                <a:solidFill>
                  <a:srgbClr val="FF0000"/>
                </a:solidFill>
              </a:rPr>
              <a:t>riziką. </a:t>
            </a:r>
          </a:p>
          <a:p>
            <a:r>
              <a:rPr lang="lt-LT" i="0" dirty="0" smtClean="0">
                <a:solidFill>
                  <a:srgbClr val="002060"/>
                </a:solidFill>
                <a:latin typeface="Times New Roman" panose="02020603050405020304" pitchFamily="18" charset="0"/>
                <a:cs typeface="Times New Roman" panose="02020603050405020304" pitchFamily="18" charset="0"/>
              </a:rPr>
              <a:t>Susirgus kai kuriomis ligomis gresia mirtis ar/ir įvairios sunkios </a:t>
            </a:r>
            <a:r>
              <a:rPr lang="lt-LT" b="1" i="0" u="sng" dirty="0" smtClean="0">
                <a:solidFill>
                  <a:srgbClr val="FF0000"/>
                </a:solidFill>
                <a:latin typeface="Times New Roman" panose="02020603050405020304" pitchFamily="18" charset="0"/>
                <a:cs typeface="Times New Roman" panose="02020603050405020304" pitchFamily="18" charset="0"/>
              </a:rPr>
              <a:t>komplikacijos:</a:t>
            </a:r>
          </a:p>
          <a:p>
            <a:r>
              <a:rPr lang="lt-LT" i="0" dirty="0" err="1" smtClean="0">
                <a:solidFill>
                  <a:srgbClr val="002060"/>
                </a:solidFill>
                <a:latin typeface="Times New Roman" panose="02020603050405020304" pitchFamily="18" charset="0"/>
                <a:cs typeface="Times New Roman" panose="02020603050405020304" pitchFamily="18" charset="0"/>
              </a:rPr>
              <a:t>Rotavirusine</a:t>
            </a:r>
            <a:r>
              <a:rPr lang="lt-LT" i="0" dirty="0" smtClean="0">
                <a:solidFill>
                  <a:srgbClr val="002060"/>
                </a:solidFill>
                <a:latin typeface="Times New Roman" panose="02020603050405020304" pitchFamily="18" charset="0"/>
                <a:cs typeface="Times New Roman" panose="02020603050405020304" pitchFamily="18" charset="0"/>
              </a:rPr>
              <a:t> inf.           dehidratacija (kai netenkama daug skysčių ir elektrolitų);</a:t>
            </a:r>
          </a:p>
          <a:p>
            <a:r>
              <a:rPr lang="lt-LT" i="0" dirty="0" smtClean="0">
                <a:solidFill>
                  <a:srgbClr val="002060"/>
                </a:solidFill>
                <a:latin typeface="Times New Roman" panose="02020603050405020304" pitchFamily="18" charset="0"/>
                <a:cs typeface="Times New Roman" panose="02020603050405020304" pitchFamily="18" charset="0"/>
              </a:rPr>
              <a:t>Erkinis encefalitas              paralyžius;</a:t>
            </a:r>
          </a:p>
          <a:p>
            <a:r>
              <a:rPr lang="lt-LT" i="0" dirty="0" smtClean="0">
                <a:solidFill>
                  <a:srgbClr val="002060"/>
                </a:solidFill>
                <a:latin typeface="Times New Roman" panose="02020603050405020304" pitchFamily="18" charset="0"/>
                <a:cs typeface="Times New Roman" panose="02020603050405020304" pitchFamily="18" charset="0"/>
              </a:rPr>
              <a:t>Poliomielitas              paralyžius;</a:t>
            </a:r>
          </a:p>
          <a:p>
            <a:r>
              <a:rPr lang="lt-LT" i="0" dirty="0" err="1" smtClean="0">
                <a:solidFill>
                  <a:srgbClr val="002060"/>
                </a:solidFill>
                <a:latin typeface="Times New Roman" panose="02020603050405020304" pitchFamily="18" charset="0"/>
                <a:cs typeface="Times New Roman" panose="02020603050405020304" pitchFamily="18" charset="0"/>
              </a:rPr>
              <a:t>Hib</a:t>
            </a:r>
            <a:r>
              <a:rPr lang="lt-LT" i="0" dirty="0" smtClean="0">
                <a:solidFill>
                  <a:srgbClr val="002060"/>
                </a:solidFill>
                <a:latin typeface="Times New Roman" panose="02020603050405020304" pitchFamily="18" charset="0"/>
                <a:cs typeface="Times New Roman" panose="02020603050405020304" pitchFamily="18" charset="0"/>
              </a:rPr>
              <a:t> infekcija              psichinio vystymosi sulėtėjimas;</a:t>
            </a:r>
          </a:p>
          <a:p>
            <a:r>
              <a:rPr lang="lt-LT" i="0" dirty="0" smtClean="0">
                <a:solidFill>
                  <a:srgbClr val="002060"/>
                </a:solidFill>
                <a:latin typeface="Times New Roman" panose="02020603050405020304" pitchFamily="18" charset="0"/>
                <a:cs typeface="Times New Roman" panose="02020603050405020304" pitchFamily="18" charset="0"/>
              </a:rPr>
              <a:t>Endeminis parotitas (kiaulytė)            smegenų pažeidimas, kurtumas, diabetas;</a:t>
            </a:r>
          </a:p>
          <a:p>
            <a:r>
              <a:rPr lang="lt-LT" i="0" dirty="0" smtClean="0">
                <a:solidFill>
                  <a:srgbClr val="002060"/>
                </a:solidFill>
                <a:latin typeface="Times New Roman" panose="02020603050405020304" pitchFamily="18" charset="0"/>
                <a:cs typeface="Times New Roman" panose="02020603050405020304" pitchFamily="18" charset="0"/>
              </a:rPr>
              <a:t>Kokliušas           smegenų pažeidimai, pneumonijos;</a:t>
            </a:r>
          </a:p>
          <a:p>
            <a:r>
              <a:rPr lang="lt-LT" i="0" dirty="0" smtClean="0">
                <a:solidFill>
                  <a:srgbClr val="002060"/>
                </a:solidFill>
                <a:latin typeface="Times New Roman" panose="02020603050405020304" pitchFamily="18" charset="0"/>
                <a:cs typeface="Times New Roman" panose="02020603050405020304" pitchFamily="18" charset="0"/>
              </a:rPr>
              <a:t>HBV            kepenų sutrikimai;</a:t>
            </a:r>
          </a:p>
          <a:p>
            <a:r>
              <a:rPr lang="lt-LT" i="0" dirty="0" smtClean="0">
                <a:solidFill>
                  <a:srgbClr val="002060"/>
                </a:solidFill>
                <a:latin typeface="Times New Roman" panose="02020603050405020304" pitchFamily="18" charset="0"/>
                <a:cs typeface="Times New Roman" panose="02020603050405020304" pitchFamily="18" charset="0"/>
              </a:rPr>
              <a:t>Tymai          pneumonija, smegenų uždegimas;</a:t>
            </a:r>
          </a:p>
          <a:p>
            <a:r>
              <a:rPr lang="lt-LT" i="0" dirty="0" smtClean="0">
                <a:solidFill>
                  <a:srgbClr val="002060"/>
                </a:solidFill>
                <a:latin typeface="Times New Roman" panose="02020603050405020304" pitchFamily="18" charset="0"/>
                <a:cs typeface="Times New Roman" panose="02020603050405020304" pitchFamily="18" charset="0"/>
              </a:rPr>
              <a:t>Gripas           pneumonija, lėtinių ligų paūmėjimas</a:t>
            </a:r>
          </a:p>
          <a:p>
            <a:endParaRPr lang="lt-LT" i="0" dirty="0" smtClean="0">
              <a:solidFill>
                <a:srgbClr val="002060"/>
              </a:solidFill>
              <a:latin typeface="Times New Roman" panose="02020603050405020304" pitchFamily="18" charset="0"/>
              <a:cs typeface="Times New Roman" panose="02020603050405020304" pitchFamily="18" charset="0"/>
            </a:endParaRPr>
          </a:p>
          <a:p>
            <a:endParaRPr lang="lt-LT" i="0" dirty="0" smtClean="0">
              <a:solidFill>
                <a:srgbClr val="002060"/>
              </a:solidFill>
              <a:latin typeface="Times New Roman" panose="02020603050405020304" pitchFamily="18" charset="0"/>
              <a:cs typeface="Times New Roman" panose="02020603050405020304" pitchFamily="18" charset="0"/>
            </a:endParaRPr>
          </a:p>
          <a:p>
            <a:endParaRPr lang="lt-LT" dirty="0"/>
          </a:p>
        </p:txBody>
      </p:sp>
      <p:sp>
        <p:nvSpPr>
          <p:cNvPr id="4" name="Right Arrow 3"/>
          <p:cNvSpPr/>
          <p:nvPr/>
        </p:nvSpPr>
        <p:spPr>
          <a:xfrm>
            <a:off x="2287847" y="2924944"/>
            <a:ext cx="592458" cy="239838"/>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lt-LT">
              <a:solidFill>
                <a:srgbClr val="FF0000"/>
              </a:solidFill>
            </a:endParaRPr>
          </a:p>
        </p:txBody>
      </p:sp>
      <p:sp>
        <p:nvSpPr>
          <p:cNvPr id="5" name="Right Arrow 4"/>
          <p:cNvSpPr/>
          <p:nvPr/>
        </p:nvSpPr>
        <p:spPr>
          <a:xfrm>
            <a:off x="2555776" y="3501008"/>
            <a:ext cx="576064" cy="228600"/>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lt-LT"/>
          </a:p>
        </p:txBody>
      </p:sp>
      <p:sp>
        <p:nvSpPr>
          <p:cNvPr id="6" name="Right Arrow 5"/>
          <p:cNvSpPr/>
          <p:nvPr/>
        </p:nvSpPr>
        <p:spPr>
          <a:xfrm>
            <a:off x="1940107" y="4236058"/>
            <a:ext cx="639875" cy="255758"/>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lt-LT"/>
          </a:p>
        </p:txBody>
      </p:sp>
      <p:sp>
        <p:nvSpPr>
          <p:cNvPr id="7" name="Right Arrow 6"/>
          <p:cNvSpPr/>
          <p:nvPr/>
        </p:nvSpPr>
        <p:spPr>
          <a:xfrm>
            <a:off x="1908701" y="3861048"/>
            <a:ext cx="702689" cy="266992"/>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lt-LT"/>
          </a:p>
        </p:txBody>
      </p:sp>
      <p:sp>
        <p:nvSpPr>
          <p:cNvPr id="8" name="Right Arrow 7"/>
          <p:cNvSpPr/>
          <p:nvPr/>
        </p:nvSpPr>
        <p:spPr>
          <a:xfrm>
            <a:off x="3707904" y="4491816"/>
            <a:ext cx="558404" cy="288032"/>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lt-LT"/>
          </a:p>
        </p:txBody>
      </p:sp>
      <p:sp>
        <p:nvSpPr>
          <p:cNvPr id="9" name="Right Arrow 8"/>
          <p:cNvSpPr/>
          <p:nvPr/>
        </p:nvSpPr>
        <p:spPr>
          <a:xfrm>
            <a:off x="1619672" y="5117346"/>
            <a:ext cx="578058" cy="288032"/>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lt-LT"/>
          </a:p>
        </p:txBody>
      </p:sp>
      <p:sp>
        <p:nvSpPr>
          <p:cNvPr id="10" name="Right Arrow 9"/>
          <p:cNvSpPr/>
          <p:nvPr/>
        </p:nvSpPr>
        <p:spPr>
          <a:xfrm>
            <a:off x="1181035" y="5517232"/>
            <a:ext cx="576064" cy="233014"/>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lt-LT"/>
          </a:p>
        </p:txBody>
      </p:sp>
      <p:sp>
        <p:nvSpPr>
          <p:cNvPr id="11" name="Right Arrow 10"/>
          <p:cNvSpPr/>
          <p:nvPr/>
        </p:nvSpPr>
        <p:spPr>
          <a:xfrm>
            <a:off x="1253043" y="5852734"/>
            <a:ext cx="504056" cy="238856"/>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lt-LT"/>
          </a:p>
        </p:txBody>
      </p:sp>
      <p:sp>
        <p:nvSpPr>
          <p:cNvPr id="12" name="Right Arrow 11"/>
          <p:cNvSpPr/>
          <p:nvPr/>
        </p:nvSpPr>
        <p:spPr>
          <a:xfrm>
            <a:off x="1253043" y="6208906"/>
            <a:ext cx="582653" cy="216024"/>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lt-LT"/>
          </a:p>
        </p:txBody>
      </p:sp>
    </p:spTree>
    <p:extLst>
      <p:ext uri="{BB962C8B-B14F-4D97-AF65-F5344CB8AC3E}">
        <p14:creationId xmlns:p14="http://schemas.microsoft.com/office/powerpoint/2010/main" val="41742429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228184" y="1124744"/>
            <a:ext cx="2438400" cy="1615440"/>
          </a:xfrm>
        </p:spPr>
      </p:pic>
      <p:sp>
        <p:nvSpPr>
          <p:cNvPr id="3" name="Title 2"/>
          <p:cNvSpPr>
            <a:spLocks noGrp="1"/>
          </p:cNvSpPr>
          <p:nvPr>
            <p:ph type="title"/>
          </p:nvPr>
        </p:nvSpPr>
        <p:spPr>
          <a:xfrm>
            <a:off x="493776" y="332656"/>
            <a:ext cx="7894648" cy="864095"/>
          </a:xfrm>
        </p:spPr>
        <p:txBody>
          <a:bodyPr>
            <a:normAutofit/>
          </a:bodyPr>
          <a:lstStyle/>
          <a:p>
            <a:pPr algn="ctr"/>
            <a:r>
              <a:rPr lang="lt-LT" sz="3200" dirty="0" smtClean="0">
                <a:solidFill>
                  <a:srgbClr val="FFFF00"/>
                </a:solidFill>
                <a:latin typeface="Times New Roman" panose="02020603050405020304" pitchFamily="18" charset="0"/>
                <a:cs typeface="Times New Roman" panose="02020603050405020304" pitchFamily="18" charset="0"/>
              </a:rPr>
              <a:t>Vakcinų reikšmė</a:t>
            </a:r>
            <a:endParaRPr lang="lt-LT" sz="3200" dirty="0">
              <a:solidFill>
                <a:srgbClr val="FFFF00"/>
              </a:solidFill>
              <a:latin typeface="Times New Roman" panose="02020603050405020304" pitchFamily="18" charset="0"/>
              <a:cs typeface="Times New Roman" panose="02020603050405020304" pitchFamily="18" charset="0"/>
            </a:endParaRPr>
          </a:p>
        </p:txBody>
      </p:sp>
      <p:sp>
        <p:nvSpPr>
          <p:cNvPr id="4" name="Text Placeholder 3"/>
          <p:cNvSpPr>
            <a:spLocks noGrp="1"/>
          </p:cNvSpPr>
          <p:nvPr>
            <p:ph type="body" sz="half" idx="2"/>
          </p:nvPr>
        </p:nvSpPr>
        <p:spPr>
          <a:xfrm>
            <a:off x="395536" y="1196752"/>
            <a:ext cx="5832648" cy="4968551"/>
          </a:xfrm>
        </p:spPr>
        <p:txBody>
          <a:bodyPr>
            <a:normAutofit/>
          </a:bodyPr>
          <a:lstStyle/>
          <a:p>
            <a:pPr marL="285750" indent="-285750">
              <a:buFont typeface="Arial" panose="020B0604020202020204" pitchFamily="34" charset="0"/>
              <a:buChar char="•"/>
            </a:pPr>
            <a:r>
              <a:rPr lang="lt-LT" sz="1600" i="0" dirty="0">
                <a:solidFill>
                  <a:srgbClr val="002060"/>
                </a:solidFill>
                <a:latin typeface="Times New Roman" panose="02020603050405020304" pitchFamily="18" charset="0"/>
                <a:cs typeface="Times New Roman" panose="02020603050405020304" pitchFamily="18" charset="0"/>
              </a:rPr>
              <a:t>Vakcinacija neša ne tik finansinę, bet ir moralinę vertę, skiepijimas yra siejamas su geresne sveikata ir gyvenimo </a:t>
            </a:r>
            <a:r>
              <a:rPr lang="lt-LT" sz="1600" i="0" dirty="0" smtClean="0">
                <a:solidFill>
                  <a:srgbClr val="002060"/>
                </a:solidFill>
                <a:latin typeface="Times New Roman" panose="02020603050405020304" pitchFamily="18" charset="0"/>
                <a:cs typeface="Times New Roman" panose="02020603050405020304" pitchFamily="18" charset="0"/>
              </a:rPr>
              <a:t>kokybe;</a:t>
            </a:r>
          </a:p>
          <a:p>
            <a:pPr marL="285750" indent="-285750">
              <a:buFont typeface="Arial" panose="020B0604020202020204" pitchFamily="34" charset="0"/>
              <a:buChar char="•"/>
            </a:pPr>
            <a:r>
              <a:rPr lang="lt-LT" sz="1600" i="0" dirty="0" smtClean="0">
                <a:solidFill>
                  <a:srgbClr val="002060"/>
                </a:solidFill>
                <a:latin typeface="Times New Roman" panose="02020603050405020304" pitchFamily="18" charset="0"/>
                <a:cs typeface="Times New Roman" panose="02020603050405020304" pitchFamily="18" charset="0"/>
              </a:rPr>
              <a:t>Vakcinacija </a:t>
            </a:r>
            <a:r>
              <a:rPr lang="lt-LT" sz="1600" i="0" dirty="0">
                <a:solidFill>
                  <a:srgbClr val="002060"/>
                </a:solidFill>
                <a:latin typeface="Times New Roman" panose="02020603050405020304" pitchFamily="18" charset="0"/>
                <a:cs typeface="Times New Roman" panose="02020603050405020304" pitchFamily="18" charset="0"/>
              </a:rPr>
              <a:t>yra paplitusi visame pasaulyje: ji leidžia užkirsti kelią ligai, užuot gydžius jau susirgusį </a:t>
            </a:r>
            <a:r>
              <a:rPr lang="lt-LT" sz="1600" i="0" dirty="0" smtClean="0">
                <a:solidFill>
                  <a:srgbClr val="002060"/>
                </a:solidFill>
                <a:latin typeface="Times New Roman" panose="02020603050405020304" pitchFamily="18" charset="0"/>
                <a:cs typeface="Times New Roman" panose="02020603050405020304" pitchFamily="18" charset="0"/>
              </a:rPr>
              <a:t>žmogų; </a:t>
            </a:r>
          </a:p>
          <a:p>
            <a:pPr marL="285750" indent="-285750">
              <a:buFont typeface="Arial" panose="020B0604020202020204" pitchFamily="34" charset="0"/>
              <a:buChar char="•"/>
            </a:pPr>
            <a:r>
              <a:rPr lang="lt-LT" sz="1600" i="0" dirty="0" smtClean="0">
                <a:solidFill>
                  <a:srgbClr val="002060"/>
                </a:solidFill>
                <a:latin typeface="Times New Roman" panose="02020603050405020304" pitchFamily="18" charset="0"/>
                <a:cs typeface="Times New Roman" panose="02020603050405020304" pitchFamily="18" charset="0"/>
              </a:rPr>
              <a:t>Vakcinos </a:t>
            </a:r>
            <a:r>
              <a:rPr lang="lt-LT" sz="1600" i="0" dirty="0">
                <a:solidFill>
                  <a:srgbClr val="002060"/>
                </a:solidFill>
                <a:latin typeface="Times New Roman" panose="02020603050405020304" pitchFamily="18" charset="0"/>
                <a:cs typeface="Times New Roman" panose="02020603050405020304" pitchFamily="18" charset="0"/>
              </a:rPr>
              <a:t>kasmet išgelbėja daugybę žmonių </a:t>
            </a:r>
            <a:r>
              <a:rPr lang="lt-LT" sz="1600" i="0" dirty="0" smtClean="0">
                <a:solidFill>
                  <a:srgbClr val="002060"/>
                </a:solidFill>
                <a:latin typeface="Times New Roman" panose="02020603050405020304" pitchFamily="18" charset="0"/>
                <a:cs typeface="Times New Roman" panose="02020603050405020304" pitchFamily="18" charset="0"/>
              </a:rPr>
              <a:t>gyvybių; </a:t>
            </a:r>
          </a:p>
          <a:p>
            <a:pPr marL="285750" indent="-285750">
              <a:buFont typeface="Arial" panose="020B0604020202020204" pitchFamily="34" charset="0"/>
              <a:buChar char="•"/>
            </a:pPr>
            <a:r>
              <a:rPr lang="lt-LT" sz="1600" i="0" dirty="0" smtClean="0">
                <a:solidFill>
                  <a:srgbClr val="002060"/>
                </a:solidFill>
                <a:latin typeface="Times New Roman" panose="02020603050405020304" pitchFamily="18" charset="0"/>
                <a:cs typeface="Times New Roman" panose="02020603050405020304" pitchFamily="18" charset="0"/>
              </a:rPr>
              <a:t>Be </a:t>
            </a:r>
            <a:r>
              <a:rPr lang="lt-LT" sz="1600" i="0" dirty="0">
                <a:solidFill>
                  <a:srgbClr val="002060"/>
                </a:solidFill>
                <a:latin typeface="Times New Roman" panose="02020603050405020304" pitchFamily="18" charset="0"/>
                <a:cs typeface="Times New Roman" panose="02020603050405020304" pitchFamily="18" charset="0"/>
              </a:rPr>
              <a:t>to, pasiskiepijus didžiajai visuomenės daliai, susidaro visuomenės imunitetas, ir taip apsaugomi net ir nesiskiepiję jos </a:t>
            </a:r>
            <a:r>
              <a:rPr lang="lt-LT" sz="1600" i="0" dirty="0" smtClean="0">
                <a:solidFill>
                  <a:srgbClr val="002060"/>
                </a:solidFill>
                <a:latin typeface="Times New Roman" panose="02020603050405020304" pitchFamily="18" charset="0"/>
                <a:cs typeface="Times New Roman" panose="02020603050405020304" pitchFamily="18" charset="0"/>
              </a:rPr>
              <a:t>nariai; </a:t>
            </a:r>
          </a:p>
          <a:p>
            <a:pPr marL="285750" indent="-285750">
              <a:buFont typeface="Arial" panose="020B0604020202020204" pitchFamily="34" charset="0"/>
              <a:buChar char="•"/>
            </a:pPr>
            <a:r>
              <a:rPr lang="lt-LT" sz="1600" i="0" dirty="0" smtClean="0">
                <a:solidFill>
                  <a:srgbClr val="002060"/>
                </a:solidFill>
                <a:latin typeface="Times New Roman" panose="02020603050405020304" pitchFamily="18" charset="0"/>
                <a:cs typeface="Times New Roman" panose="02020603050405020304" pitchFamily="18" charset="0"/>
              </a:rPr>
              <a:t>Vakcinos </a:t>
            </a:r>
            <a:r>
              <a:rPr lang="lt-LT" sz="1600" i="0" dirty="0">
                <a:solidFill>
                  <a:srgbClr val="002060"/>
                </a:solidFill>
                <a:latin typeface="Times New Roman" panose="02020603050405020304" pitchFamily="18" charset="0"/>
                <a:cs typeface="Times New Roman" panose="02020603050405020304" pitchFamily="18" charset="0"/>
              </a:rPr>
              <a:t>lėmė, kad pasaulyje ir Lietuvoje išnyko raupai, baigia išnykti poliomielitas, sparčiai judama </a:t>
            </a:r>
            <a:r>
              <a:rPr lang="lt-LT" sz="1600" i="0" dirty="0" smtClean="0">
                <a:solidFill>
                  <a:srgbClr val="002060"/>
                </a:solidFill>
                <a:latin typeface="Times New Roman" panose="02020603050405020304" pitchFamily="18" charset="0"/>
                <a:cs typeface="Times New Roman" panose="02020603050405020304" pitchFamily="18" charset="0"/>
              </a:rPr>
              <a:t>tymų ir raudonukės išnaikinimo link;</a:t>
            </a:r>
          </a:p>
          <a:p>
            <a:pPr marL="285750" indent="-285750">
              <a:buFont typeface="Arial" panose="020B0604020202020204" pitchFamily="34" charset="0"/>
              <a:buChar char="•"/>
            </a:pPr>
            <a:r>
              <a:rPr lang="lt-LT" sz="1600" i="0" dirty="0" smtClean="0">
                <a:solidFill>
                  <a:srgbClr val="002060"/>
                </a:solidFill>
                <a:latin typeface="Times New Roman" panose="02020603050405020304" pitchFamily="18" charset="0"/>
                <a:cs typeface="Times New Roman" panose="02020603050405020304" pitchFamily="18" charset="0"/>
              </a:rPr>
              <a:t> </a:t>
            </a:r>
            <a:r>
              <a:rPr lang="lt-LT" sz="1600" i="0" dirty="0">
                <a:solidFill>
                  <a:srgbClr val="002060"/>
                </a:solidFill>
                <a:latin typeface="Times New Roman" panose="02020603050405020304" pitchFamily="18" charset="0"/>
                <a:cs typeface="Times New Roman" panose="02020603050405020304" pitchFamily="18" charset="0"/>
              </a:rPr>
              <a:t>Ėmus vakcinomis valdyti tokias ligas kaip stabligė, difterija, kokliušas, ženkliai </a:t>
            </a:r>
            <a:r>
              <a:rPr lang="lt-LT" sz="1600" i="0" dirty="0" smtClean="0">
                <a:solidFill>
                  <a:srgbClr val="002060"/>
                </a:solidFill>
                <a:latin typeface="Times New Roman" panose="02020603050405020304" pitchFamily="18" charset="0"/>
                <a:cs typeface="Times New Roman" panose="02020603050405020304" pitchFamily="18" charset="0"/>
              </a:rPr>
              <a:t>sumažėjo naujagimių sergamumas  šiomis ligomis;</a:t>
            </a:r>
            <a:endParaRPr lang="lt-LT" sz="1600" i="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lt-LT" sz="1600" i="0" dirty="0">
                <a:solidFill>
                  <a:srgbClr val="002060"/>
                </a:solidFill>
                <a:latin typeface="Times New Roman" panose="02020603050405020304" pitchFamily="18" charset="0"/>
                <a:cs typeface="Times New Roman" panose="02020603050405020304" pitchFamily="18" charset="0"/>
              </a:rPr>
              <a:t>Vakcinoms keliami dideli reikalavimai – itin kruopščiai tikrinama jų kokybė, saugumo standartai, sekama gamybos ir tiekimo tvarka, stebimi nepageidaujami reiškiniai.</a:t>
            </a:r>
          </a:p>
          <a:p>
            <a:endParaRPr lang="lt-LT" sz="1600" i="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48963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404664"/>
            <a:ext cx="8038664" cy="1872208"/>
          </a:xfrm>
        </p:spPr>
        <p:txBody>
          <a:bodyPr>
            <a:normAutofit/>
          </a:bodyPr>
          <a:lstStyle/>
          <a:p>
            <a:pPr algn="ctr"/>
            <a:r>
              <a:rPr lang="lt-LT" sz="4000" b="1" dirty="0" smtClean="0">
                <a:solidFill>
                  <a:srgbClr val="FFFF00"/>
                </a:solidFill>
                <a:latin typeface="Times New Roman" panose="02020603050405020304" pitchFamily="18" charset="0"/>
                <a:cs typeface="Times New Roman" panose="02020603050405020304" pitchFamily="18" charset="0"/>
              </a:rPr>
              <a:t>Kas saugiau?</a:t>
            </a:r>
            <a:endParaRPr lang="lt-LT" sz="4000" b="1" dirty="0">
              <a:solidFill>
                <a:srgbClr val="FFFF00"/>
              </a:solidFill>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495301" y="1700808"/>
            <a:ext cx="3638550" cy="861417"/>
          </a:xfrm>
        </p:spPr>
        <p:txBody>
          <a:bodyPr>
            <a:normAutofit/>
          </a:bodyPr>
          <a:lstStyle/>
          <a:p>
            <a:pPr algn="ctr"/>
            <a:r>
              <a:rPr lang="lt-LT" sz="2800" b="1" i="0" dirty="0" smtClean="0">
                <a:solidFill>
                  <a:srgbClr val="002060"/>
                </a:solidFill>
                <a:latin typeface="Times New Roman" panose="02020603050405020304" pitchFamily="18" charset="0"/>
                <a:cs typeface="Times New Roman" panose="02020603050405020304" pitchFamily="18" charset="0"/>
              </a:rPr>
              <a:t>Prieš (profilaktika)</a:t>
            </a:r>
            <a:endParaRPr lang="lt-LT" sz="2800" b="1" i="0" dirty="0">
              <a:solidFill>
                <a:srgbClr val="002060"/>
              </a:solidFill>
              <a:latin typeface="Times New Roman" panose="02020603050405020304" pitchFamily="18" charset="0"/>
              <a:cs typeface="Times New Roman" panose="02020603050405020304" pitchFamily="18" charset="0"/>
            </a:endParaRPr>
          </a:p>
        </p:txBody>
      </p:sp>
      <p:pic>
        <p:nvPicPr>
          <p:cNvPr id="7" name="Content Placeholder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909161" y="2860675"/>
            <a:ext cx="2810827" cy="2882900"/>
          </a:xfrm>
        </p:spPr>
      </p:pic>
      <p:sp>
        <p:nvSpPr>
          <p:cNvPr id="5" name="Text Placeholder 4"/>
          <p:cNvSpPr>
            <a:spLocks noGrp="1"/>
          </p:cNvSpPr>
          <p:nvPr>
            <p:ph type="body" sz="quarter" idx="3"/>
          </p:nvPr>
        </p:nvSpPr>
        <p:spPr>
          <a:xfrm>
            <a:off x="4499992" y="1700808"/>
            <a:ext cx="3660775" cy="1224136"/>
          </a:xfrm>
        </p:spPr>
        <p:txBody>
          <a:bodyPr>
            <a:normAutofit/>
          </a:bodyPr>
          <a:lstStyle/>
          <a:p>
            <a:pPr algn="ctr"/>
            <a:r>
              <a:rPr lang="lt-LT" sz="2800" b="1" i="0" dirty="0" smtClean="0">
                <a:solidFill>
                  <a:srgbClr val="002060"/>
                </a:solidFill>
                <a:latin typeface="Times New Roman" panose="02020603050405020304" pitchFamily="18" charset="0"/>
                <a:cs typeface="Times New Roman" panose="02020603050405020304" pitchFamily="18" charset="0"/>
              </a:rPr>
              <a:t>Po (Gydymas)</a:t>
            </a:r>
            <a:endParaRPr lang="lt-LT" sz="2800" b="1" i="0" dirty="0">
              <a:solidFill>
                <a:srgbClr val="002060"/>
              </a:solidFill>
              <a:latin typeface="Times New Roman" panose="02020603050405020304" pitchFamily="18" charset="0"/>
              <a:cs typeface="Times New Roman" panose="02020603050405020304" pitchFamily="18" charset="0"/>
            </a:endParaRPr>
          </a:p>
        </p:txBody>
      </p:sp>
      <p:pic>
        <p:nvPicPr>
          <p:cNvPr id="8" name="Content Placeholder 7"/>
          <p:cNvPicPr>
            <a:picLocks noGrp="1" noChangeAspect="1"/>
          </p:cNvPicPr>
          <p:nvPr>
            <p:ph sz="quarter" idx="4"/>
          </p:nvPr>
        </p:nvPicPr>
        <p:blipFill>
          <a:blip r:embed="rId4" cstate="print">
            <a:extLst>
              <a:ext uri="{28A0092B-C50C-407E-A947-70E740481C1C}">
                <a14:useLocalDpi xmlns:a14="http://schemas.microsoft.com/office/drawing/2010/main" val="0"/>
              </a:ext>
            </a:extLst>
          </a:blip>
          <a:stretch>
            <a:fillRect/>
          </a:stretch>
        </p:blipFill>
        <p:spPr>
          <a:xfrm>
            <a:off x="5356591" y="2860675"/>
            <a:ext cx="1923317" cy="2882900"/>
          </a:xfrm>
        </p:spPr>
      </p:pic>
    </p:spTree>
    <p:extLst>
      <p:ext uri="{BB962C8B-B14F-4D97-AF65-F5344CB8AC3E}">
        <p14:creationId xmlns:p14="http://schemas.microsoft.com/office/powerpoint/2010/main" val="33202310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724128" y="2060848"/>
            <a:ext cx="2649115" cy="2889250"/>
          </a:xfrm>
        </p:spPr>
      </p:pic>
      <p:sp>
        <p:nvSpPr>
          <p:cNvPr id="3" name="Title 2"/>
          <p:cNvSpPr>
            <a:spLocks noGrp="1"/>
          </p:cNvSpPr>
          <p:nvPr>
            <p:ph type="title"/>
          </p:nvPr>
        </p:nvSpPr>
        <p:spPr>
          <a:xfrm>
            <a:off x="493776" y="606425"/>
            <a:ext cx="7966656" cy="1041400"/>
          </a:xfrm>
        </p:spPr>
        <p:txBody>
          <a:bodyPr>
            <a:normAutofit/>
          </a:bodyPr>
          <a:lstStyle/>
          <a:p>
            <a:pPr algn="ctr"/>
            <a:r>
              <a:rPr lang="lt-LT" sz="3600" dirty="0" smtClean="0">
                <a:solidFill>
                  <a:srgbClr val="FFFF00"/>
                </a:solidFill>
                <a:latin typeface="Times New Roman" panose="02020603050405020304" pitchFamily="18" charset="0"/>
                <a:cs typeface="Times New Roman" panose="02020603050405020304" pitchFamily="18" charset="0"/>
              </a:rPr>
              <a:t>Vakcinų šalutinės reakcijos</a:t>
            </a:r>
            <a:endParaRPr lang="lt-LT" sz="3600" dirty="0">
              <a:solidFill>
                <a:srgbClr val="FFFF00"/>
              </a:solidFill>
              <a:latin typeface="Times New Roman" panose="02020603050405020304" pitchFamily="18" charset="0"/>
              <a:cs typeface="Times New Roman" panose="02020603050405020304" pitchFamily="18" charset="0"/>
            </a:endParaRPr>
          </a:p>
        </p:txBody>
      </p:sp>
      <p:sp>
        <p:nvSpPr>
          <p:cNvPr id="4" name="Text Placeholder 3"/>
          <p:cNvSpPr>
            <a:spLocks noGrp="1"/>
          </p:cNvSpPr>
          <p:nvPr>
            <p:ph type="body" sz="half" idx="2"/>
          </p:nvPr>
        </p:nvSpPr>
        <p:spPr>
          <a:xfrm>
            <a:off x="495300" y="1920875"/>
            <a:ext cx="5084812" cy="3740373"/>
          </a:xfrm>
        </p:spPr>
        <p:txBody>
          <a:bodyPr>
            <a:noAutofit/>
          </a:bodyPr>
          <a:lstStyle/>
          <a:p>
            <a:r>
              <a:rPr lang="lt-LT" sz="2800" i="0" dirty="0">
                <a:solidFill>
                  <a:srgbClr val="002060"/>
                </a:solidFill>
                <a:latin typeface="Times New Roman" panose="02020603050405020304" pitchFamily="18" charset="0"/>
                <a:cs typeface="Times New Roman" panose="02020603050405020304" pitchFamily="18" charset="0"/>
              </a:rPr>
              <a:t>Kasmet Lietuvoje yra atliekama apie 800 tūkst. vakcinacijos dūrių, tiek kartų paskiepijama vaikų ir suaugusiųjų. Kasmet registruojama 30-50 nepageidaujamų reakcijų į skiepus. Tai  sudaro 0,003-0,006 proc. nuo visų per metus atliekamų injekcijų.</a:t>
            </a:r>
          </a:p>
        </p:txBody>
      </p:sp>
    </p:spTree>
    <p:extLst>
      <p:ext uri="{BB962C8B-B14F-4D97-AF65-F5344CB8AC3E}">
        <p14:creationId xmlns:p14="http://schemas.microsoft.com/office/powerpoint/2010/main" val="29743342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860032" y="1988840"/>
            <a:ext cx="3654425" cy="2584675"/>
          </a:xfrm>
        </p:spPr>
      </p:pic>
      <p:sp>
        <p:nvSpPr>
          <p:cNvPr id="3" name="Title 2"/>
          <p:cNvSpPr>
            <a:spLocks noGrp="1"/>
          </p:cNvSpPr>
          <p:nvPr>
            <p:ph type="title"/>
          </p:nvPr>
        </p:nvSpPr>
        <p:spPr>
          <a:xfrm>
            <a:off x="493776" y="476672"/>
            <a:ext cx="7966656" cy="1171153"/>
          </a:xfrm>
        </p:spPr>
        <p:txBody>
          <a:bodyPr>
            <a:normAutofit/>
          </a:bodyPr>
          <a:lstStyle/>
          <a:p>
            <a:pPr algn="ctr"/>
            <a:r>
              <a:rPr lang="lt-LT" sz="6000" b="0" dirty="0" err="1" smtClean="0">
                <a:solidFill>
                  <a:srgbClr val="FFFF00"/>
                </a:solidFill>
                <a:latin typeface="Times New Roman" panose="02020603050405020304" pitchFamily="18" charset="0"/>
                <a:cs typeface="Times New Roman" panose="02020603050405020304" pitchFamily="18" charset="0"/>
              </a:rPr>
              <a:t>timerosalis</a:t>
            </a:r>
            <a:endParaRPr lang="lt-LT" sz="6000" b="0" dirty="0">
              <a:solidFill>
                <a:srgbClr val="FFFF00"/>
              </a:solidFill>
              <a:latin typeface="Times New Roman" panose="02020603050405020304" pitchFamily="18" charset="0"/>
              <a:cs typeface="Times New Roman" panose="02020603050405020304" pitchFamily="18" charset="0"/>
            </a:endParaRPr>
          </a:p>
        </p:txBody>
      </p:sp>
      <p:sp>
        <p:nvSpPr>
          <p:cNvPr id="4" name="Text Placeholder 3"/>
          <p:cNvSpPr>
            <a:spLocks noGrp="1"/>
          </p:cNvSpPr>
          <p:nvPr>
            <p:ph type="body" sz="half" idx="2"/>
          </p:nvPr>
        </p:nvSpPr>
        <p:spPr>
          <a:xfrm>
            <a:off x="495300" y="1920875"/>
            <a:ext cx="4148708" cy="4244429"/>
          </a:xfrm>
        </p:spPr>
        <p:txBody>
          <a:bodyPr>
            <a:noAutofit/>
          </a:bodyPr>
          <a:lstStyle/>
          <a:p>
            <a:pPr marL="285750" indent="-285750">
              <a:buFont typeface="Arial" panose="020B0604020202020204" pitchFamily="34" charset="0"/>
              <a:buChar char="•"/>
            </a:pPr>
            <a:r>
              <a:rPr lang="lt-LT" sz="2000" i="0" dirty="0">
                <a:solidFill>
                  <a:srgbClr val="002060"/>
                </a:solidFill>
                <a:latin typeface="Times New Roman" panose="02020603050405020304" pitchFamily="18" charset="0"/>
                <a:cs typeface="Times New Roman" panose="02020603050405020304" pitchFamily="18" charset="0"/>
              </a:rPr>
              <a:t>Gyvsidabrio turintis konservantas </a:t>
            </a:r>
            <a:r>
              <a:rPr lang="lt-LT" sz="2000" i="0" dirty="0" smtClean="0">
                <a:solidFill>
                  <a:srgbClr val="002060"/>
                </a:solidFill>
                <a:latin typeface="Times New Roman" panose="02020603050405020304" pitchFamily="18" charset="0"/>
                <a:cs typeface="Times New Roman" panose="02020603050405020304" pitchFamily="18" charset="0"/>
              </a:rPr>
              <a:t>buvo naudojamas vakcinoms; </a:t>
            </a:r>
            <a:endParaRPr lang="lt-LT" sz="2000" i="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lt-LT" sz="2000" i="0" dirty="0" err="1" smtClean="0">
                <a:solidFill>
                  <a:srgbClr val="002060"/>
                </a:solidFill>
                <a:latin typeface="Times New Roman" panose="02020603050405020304" pitchFamily="18" charset="0"/>
                <a:cs typeface="Times New Roman" panose="02020603050405020304" pitchFamily="18" charset="0"/>
              </a:rPr>
              <a:t>Timerosalis</a:t>
            </a:r>
            <a:r>
              <a:rPr lang="lt-LT" sz="2000" i="0" dirty="0" smtClean="0">
                <a:solidFill>
                  <a:srgbClr val="002060"/>
                </a:solidFill>
                <a:latin typeface="Times New Roman" panose="02020603050405020304" pitchFamily="18" charset="0"/>
                <a:cs typeface="Times New Roman" panose="02020603050405020304" pitchFamily="18" charset="0"/>
              </a:rPr>
              <a:t> apsaugodavo vakcinas nuo vakcinų užterštumo bakterijomis ar grybeliais, kai viename buteliuke būdavo daugiau nei viena dozė;</a:t>
            </a:r>
          </a:p>
          <a:p>
            <a:pPr marL="285750" indent="-285750">
              <a:buFont typeface="Arial" panose="020B0604020202020204" pitchFamily="34" charset="0"/>
              <a:buChar char="•"/>
            </a:pPr>
            <a:r>
              <a:rPr lang="lt-LT" sz="2000" i="0" dirty="0" smtClean="0">
                <a:solidFill>
                  <a:srgbClr val="002060"/>
                </a:solidFill>
                <a:latin typeface="Times New Roman" panose="02020603050405020304" pitchFamily="18" charset="0"/>
                <a:cs typeface="Times New Roman" panose="02020603050405020304" pitchFamily="18" charset="0"/>
              </a:rPr>
              <a:t>Vaikams tas konservantas nebuvo kenksmingas, nes buvo naudojami saugus maži kiekiai;</a:t>
            </a:r>
          </a:p>
          <a:p>
            <a:pPr marL="285750" indent="-285750">
              <a:buFont typeface="Arial" panose="020B0604020202020204" pitchFamily="34" charset="0"/>
              <a:buChar char="•"/>
            </a:pPr>
            <a:r>
              <a:rPr lang="lt-LT" sz="2000" i="0" dirty="0" smtClean="0">
                <a:solidFill>
                  <a:srgbClr val="002060"/>
                </a:solidFill>
                <a:latin typeface="Times New Roman" panose="02020603050405020304" pitchFamily="18" charset="0"/>
                <a:cs typeface="Times New Roman" panose="02020603050405020304" pitchFamily="18" charset="0"/>
              </a:rPr>
              <a:t>Šiuo metu nebenaudojama, nes dabar naudojami vienos dozės buteliukai ir naudojami kiti konservantai. </a:t>
            </a:r>
          </a:p>
        </p:txBody>
      </p:sp>
    </p:spTree>
    <p:extLst>
      <p:ext uri="{BB962C8B-B14F-4D97-AF65-F5344CB8AC3E}">
        <p14:creationId xmlns:p14="http://schemas.microsoft.com/office/powerpoint/2010/main" val="16319523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3"/>
          </p:nvPr>
        </p:nvPicPr>
        <p:blipFill>
          <a:blip r:embed="rId2" cstate="print">
            <a:extLst>
              <a:ext uri="{28A0092B-C50C-407E-A947-70E740481C1C}">
                <a14:useLocalDpi xmlns:a14="http://schemas.microsoft.com/office/drawing/2010/main" val="0"/>
              </a:ext>
            </a:extLst>
          </a:blip>
          <a:stretch>
            <a:fillRect/>
          </a:stretch>
        </p:blipFill>
        <p:spPr>
          <a:xfrm>
            <a:off x="2987824" y="3068960"/>
            <a:ext cx="3240360" cy="3240360"/>
          </a:xfrm>
        </p:spPr>
      </p:pic>
      <p:sp>
        <p:nvSpPr>
          <p:cNvPr id="3" name="Title 2"/>
          <p:cNvSpPr>
            <a:spLocks noGrp="1"/>
          </p:cNvSpPr>
          <p:nvPr>
            <p:ph type="title"/>
          </p:nvPr>
        </p:nvSpPr>
        <p:spPr>
          <a:xfrm>
            <a:off x="1069848" y="1052736"/>
            <a:ext cx="6958536" cy="1656184"/>
          </a:xfrm>
        </p:spPr>
        <p:txBody>
          <a:bodyPr>
            <a:normAutofit fontScale="90000"/>
          </a:bodyPr>
          <a:lstStyle/>
          <a:p>
            <a:pPr algn="ctr"/>
            <a:r>
              <a:rPr lang="lt-LT" sz="3600" b="1" dirty="0" smtClean="0">
                <a:solidFill>
                  <a:srgbClr val="FFFF00"/>
                </a:solidFill>
                <a:latin typeface="Times New Roman" panose="02020603050405020304" pitchFamily="18" charset="0"/>
                <a:cs typeface="Times New Roman" panose="02020603050405020304" pitchFamily="18" charset="0"/>
              </a:rPr>
              <a:t>Vakcinų valdomų infekcinių ligų statistika</a:t>
            </a:r>
            <a:r>
              <a:rPr lang="lt-LT" sz="3600" dirty="0" smtClean="0">
                <a:latin typeface="Times New Roman" panose="02020603050405020304" pitchFamily="18" charset="0"/>
                <a:cs typeface="Times New Roman" panose="02020603050405020304" pitchFamily="18" charset="0"/>
              </a:rPr>
              <a:t/>
            </a:r>
            <a:br>
              <a:rPr lang="lt-LT" sz="3600" dirty="0" smtClean="0">
                <a:latin typeface="Times New Roman" panose="02020603050405020304" pitchFamily="18" charset="0"/>
                <a:cs typeface="Times New Roman" panose="02020603050405020304" pitchFamily="18" charset="0"/>
              </a:rPr>
            </a:br>
            <a:r>
              <a:rPr lang="lt-LT" sz="3600" dirty="0" smtClean="0">
                <a:latin typeface="Times New Roman" panose="02020603050405020304" pitchFamily="18" charset="0"/>
                <a:cs typeface="Times New Roman" panose="02020603050405020304" pitchFamily="18" charset="0"/>
              </a:rPr>
              <a:t/>
            </a:r>
            <a:br>
              <a:rPr lang="lt-LT" sz="3600" dirty="0" smtClean="0">
                <a:latin typeface="Times New Roman" panose="02020603050405020304" pitchFamily="18" charset="0"/>
                <a:cs typeface="Times New Roman" panose="02020603050405020304" pitchFamily="18" charset="0"/>
              </a:rPr>
            </a:br>
            <a:endParaRPr lang="lt-LT"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8881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3"/>
            <p:extLst>
              <p:ext uri="{D42A27DB-BD31-4B8C-83A1-F6EECF244321}">
                <p14:modId xmlns:p14="http://schemas.microsoft.com/office/powerpoint/2010/main" val="3193640831"/>
              </p:ext>
            </p:extLst>
          </p:nvPr>
        </p:nvGraphicFramePr>
        <p:xfrm>
          <a:off x="971550" y="1628775"/>
          <a:ext cx="7056438" cy="4810125"/>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a:xfrm>
            <a:off x="611560" y="260648"/>
            <a:ext cx="8208912" cy="720080"/>
          </a:xfrm>
        </p:spPr>
        <p:txBody>
          <a:bodyPr>
            <a:normAutofit fontScale="90000"/>
          </a:bodyPr>
          <a:lstStyle/>
          <a:p>
            <a:pPr algn="ctr"/>
            <a:r>
              <a:rPr lang="lt-LT" sz="3600" b="1" dirty="0" smtClean="0">
                <a:solidFill>
                  <a:srgbClr val="FFFF00"/>
                </a:solidFill>
                <a:latin typeface="Times New Roman" panose="02020603050405020304" pitchFamily="18" charset="0"/>
                <a:cs typeface="Times New Roman" panose="02020603050405020304" pitchFamily="18" charset="0"/>
              </a:rPr>
              <a:t>Vaikų IL struktūra tarp 0-17 m., 2013 m.  </a:t>
            </a:r>
            <a:endParaRPr lang="lt-LT" sz="36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39345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3"/>
            <p:extLst>
              <p:ext uri="{D42A27DB-BD31-4B8C-83A1-F6EECF244321}">
                <p14:modId xmlns:p14="http://schemas.microsoft.com/office/powerpoint/2010/main" val="1449120299"/>
              </p:ext>
            </p:extLst>
          </p:nvPr>
        </p:nvGraphicFramePr>
        <p:xfrm>
          <a:off x="827088" y="1628775"/>
          <a:ext cx="7489825" cy="4679950"/>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p:cNvSpPr>
            <a:spLocks noGrp="1"/>
          </p:cNvSpPr>
          <p:nvPr>
            <p:ph type="title"/>
          </p:nvPr>
        </p:nvSpPr>
        <p:spPr>
          <a:xfrm>
            <a:off x="611560" y="476672"/>
            <a:ext cx="8064896" cy="864096"/>
          </a:xfrm>
        </p:spPr>
        <p:txBody>
          <a:bodyPr>
            <a:noAutofit/>
          </a:bodyPr>
          <a:lstStyle/>
          <a:p>
            <a:pPr algn="ctr"/>
            <a:r>
              <a:rPr lang="lt-LT" sz="3200" b="1" dirty="0" smtClean="0">
                <a:solidFill>
                  <a:srgbClr val="FFFF00"/>
                </a:solidFill>
                <a:latin typeface="Times New Roman" panose="02020603050405020304" pitchFamily="18" charset="0"/>
                <a:cs typeface="Times New Roman" panose="02020603050405020304" pitchFamily="18" charset="0"/>
              </a:rPr>
              <a:t>Suaugusiųjų IL struktūra 2013 m.</a:t>
            </a:r>
            <a:endParaRPr lang="lt-LT" sz="32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82789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483768" y="2852936"/>
            <a:ext cx="4667250" cy="2762250"/>
          </a:xfrm>
        </p:spPr>
      </p:pic>
      <p:sp>
        <p:nvSpPr>
          <p:cNvPr id="3" name="Title 2"/>
          <p:cNvSpPr>
            <a:spLocks noGrp="1"/>
          </p:cNvSpPr>
          <p:nvPr>
            <p:ph type="title"/>
          </p:nvPr>
        </p:nvSpPr>
        <p:spPr>
          <a:xfrm>
            <a:off x="971600" y="1268760"/>
            <a:ext cx="7344816" cy="1800200"/>
          </a:xfrm>
        </p:spPr>
        <p:txBody>
          <a:bodyPr>
            <a:normAutofit/>
          </a:bodyPr>
          <a:lstStyle/>
          <a:p>
            <a:pPr algn="ctr"/>
            <a:r>
              <a:rPr lang="lt-LT" sz="4800" dirty="0" smtClean="0">
                <a:solidFill>
                  <a:srgbClr val="FFFF00"/>
                </a:solidFill>
                <a:latin typeface="Times New Roman" panose="02020603050405020304" pitchFamily="18" charset="0"/>
                <a:cs typeface="Times New Roman" panose="02020603050405020304" pitchFamily="18" charset="0"/>
              </a:rPr>
              <a:t>Ačiū už dėmesį</a:t>
            </a:r>
            <a:br>
              <a:rPr lang="lt-LT" sz="4800" dirty="0" smtClean="0">
                <a:solidFill>
                  <a:srgbClr val="FFFF00"/>
                </a:solidFill>
                <a:latin typeface="Times New Roman" panose="02020603050405020304" pitchFamily="18" charset="0"/>
                <a:cs typeface="Times New Roman" panose="02020603050405020304" pitchFamily="18" charset="0"/>
              </a:rPr>
            </a:br>
            <a:r>
              <a:rPr lang="lt-LT" dirty="0" smtClean="0">
                <a:solidFill>
                  <a:srgbClr val="002060"/>
                </a:solidFill>
                <a:latin typeface="Times New Roman" panose="02020603050405020304" pitchFamily="18" charset="0"/>
                <a:cs typeface="Times New Roman" panose="02020603050405020304" pitchFamily="18" charset="0"/>
              </a:rPr>
              <a:t>Saugokite save ir kitus</a:t>
            </a:r>
            <a:r>
              <a:rPr lang="en-US" dirty="0" smtClean="0">
                <a:solidFill>
                  <a:srgbClr val="002060"/>
                </a:solidFill>
                <a:latin typeface="Times New Roman" panose="02020603050405020304" pitchFamily="18" charset="0"/>
                <a:cs typeface="Times New Roman" panose="02020603050405020304" pitchFamily="18" charset="0"/>
              </a:rPr>
              <a:t>!</a:t>
            </a:r>
            <a:endParaRPr lang="lt-LT" sz="4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7707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548680"/>
            <a:ext cx="7632848" cy="864095"/>
          </a:xfrm>
        </p:spPr>
        <p:txBody>
          <a:bodyPr/>
          <a:lstStyle/>
          <a:p>
            <a:pPr algn="ctr"/>
            <a:r>
              <a:rPr lang="lt-LT" sz="3200" b="1" dirty="0" smtClean="0">
                <a:solidFill>
                  <a:srgbClr val="FFFF00"/>
                </a:solidFill>
                <a:latin typeface="Times New Roman" panose="02020603050405020304" pitchFamily="18" charset="0"/>
                <a:cs typeface="Times New Roman" panose="02020603050405020304" pitchFamily="18" charset="0"/>
              </a:rPr>
              <a:t>Europos imunizacijos savaitė</a:t>
            </a:r>
            <a:endParaRPr lang="lt-LT" sz="3200" b="1" dirty="0">
              <a:solidFill>
                <a:srgbClr val="FFFF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827584" y="1700808"/>
            <a:ext cx="7560840" cy="4752528"/>
          </a:xfrm>
        </p:spPr>
        <p:txBody>
          <a:bodyPr>
            <a:normAutofit/>
          </a:bodyPr>
          <a:lstStyle/>
          <a:p>
            <a:pPr marL="457200" indent="-457200">
              <a:buFont typeface="Arial" panose="020B0604020202020204" pitchFamily="34" charset="0"/>
              <a:buChar char="•"/>
            </a:pPr>
            <a:r>
              <a:rPr lang="lt-LT" sz="2800" i="0" dirty="0" smtClean="0">
                <a:solidFill>
                  <a:srgbClr val="002060"/>
                </a:solidFill>
                <a:latin typeface="Times New Roman" panose="02020603050405020304" pitchFamily="18" charset="0"/>
                <a:cs typeface="Times New Roman" panose="02020603050405020304" pitchFamily="18" charset="0"/>
              </a:rPr>
              <a:t>Vyksta kiekvienais metais balandžio 22 – 27 dienomis;</a:t>
            </a:r>
          </a:p>
          <a:p>
            <a:pPr marL="457200" indent="-457200">
              <a:buFont typeface="Arial" panose="020B0604020202020204" pitchFamily="34" charset="0"/>
              <a:buChar char="•"/>
            </a:pPr>
            <a:r>
              <a:rPr lang="lt-LT" sz="2800" i="0" dirty="0" smtClean="0">
                <a:solidFill>
                  <a:srgbClr val="002060"/>
                </a:solidFill>
                <a:latin typeface="Times New Roman" panose="02020603050405020304" pitchFamily="18" charset="0"/>
                <a:cs typeface="Times New Roman" panose="02020603050405020304" pitchFamily="18" charset="0"/>
              </a:rPr>
              <a:t>Europos imunizacijos savaitės tikslas – padidinti vaikų ir suaugusiųjų nuo užkrečiamųjų ligų skiepijimo apimtis;</a:t>
            </a:r>
          </a:p>
          <a:p>
            <a:pPr marL="457200" indent="-457200">
              <a:buFont typeface="Arial" panose="020B0604020202020204" pitchFamily="34" charset="0"/>
              <a:buChar char="•"/>
            </a:pPr>
            <a:r>
              <a:rPr lang="lt-LT" sz="2800" i="0" dirty="0" smtClean="0">
                <a:solidFill>
                  <a:srgbClr val="002060"/>
                </a:solidFill>
                <a:latin typeface="Times New Roman" panose="02020603050405020304" pitchFamily="18" charset="0"/>
                <a:cs typeface="Times New Roman" panose="02020603050405020304" pitchFamily="18" charset="0"/>
              </a:rPr>
              <a:t>Šiuo metu pasaulyje vakcina laikoma viena efektyviausiu priemonių, apsauganti nuo infekcijų sergamumo, komplikacijų ir mirčių nuo UL. </a:t>
            </a:r>
            <a:endParaRPr lang="lt-LT" sz="2800" i="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15718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404665"/>
            <a:ext cx="7416824" cy="1008112"/>
          </a:xfrm>
        </p:spPr>
        <p:txBody>
          <a:bodyPr/>
          <a:lstStyle/>
          <a:p>
            <a:pPr algn="ctr"/>
            <a:r>
              <a:rPr lang="en-US" sz="4800" b="1" dirty="0" err="1" smtClean="0">
                <a:solidFill>
                  <a:srgbClr val="FFFF00"/>
                </a:solidFill>
                <a:latin typeface="Times New Roman" panose="02020603050405020304" pitchFamily="18" charset="0"/>
                <a:cs typeface="Times New Roman" panose="02020603050405020304" pitchFamily="18" charset="0"/>
              </a:rPr>
              <a:t>Vakcina</a:t>
            </a:r>
            <a:r>
              <a:rPr lang="en-US" sz="4800" b="1" dirty="0" smtClean="0">
                <a:solidFill>
                  <a:srgbClr val="FFFF00"/>
                </a:solidFill>
                <a:latin typeface="Times New Roman" panose="02020603050405020304" pitchFamily="18" charset="0"/>
                <a:cs typeface="Times New Roman" panose="02020603050405020304" pitchFamily="18" charset="0"/>
              </a:rPr>
              <a:t>. </a:t>
            </a:r>
            <a:r>
              <a:rPr lang="en-US" sz="4800" b="1" dirty="0" err="1" smtClean="0">
                <a:solidFill>
                  <a:srgbClr val="FFFF00"/>
                </a:solidFill>
                <a:latin typeface="Times New Roman" panose="02020603050405020304" pitchFamily="18" charset="0"/>
                <a:cs typeface="Times New Roman" panose="02020603050405020304" pitchFamily="18" charset="0"/>
              </a:rPr>
              <a:t>kas</a:t>
            </a:r>
            <a:r>
              <a:rPr lang="en-US" sz="4800" b="1" dirty="0" smtClean="0">
                <a:solidFill>
                  <a:srgbClr val="FFFF00"/>
                </a:solidFill>
                <a:latin typeface="Times New Roman" panose="02020603050405020304" pitchFamily="18" charset="0"/>
                <a:cs typeface="Times New Roman" panose="02020603050405020304" pitchFamily="18" charset="0"/>
              </a:rPr>
              <a:t> tai?</a:t>
            </a:r>
            <a:endParaRPr lang="lt-LT" sz="4800" b="1" dirty="0">
              <a:solidFill>
                <a:srgbClr val="FFFF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611560" y="1556792"/>
            <a:ext cx="7848872" cy="4968552"/>
          </a:xfrm>
        </p:spPr>
        <p:txBody>
          <a:bodyPr>
            <a:normAutofit/>
          </a:bodyPr>
          <a:lstStyle/>
          <a:p>
            <a:r>
              <a:rPr lang="lt-LT" i="0" dirty="0">
                <a:solidFill>
                  <a:srgbClr val="002060"/>
                </a:solidFill>
                <a:latin typeface="Times New Roman" panose="02020603050405020304" pitchFamily="18" charset="0"/>
                <a:cs typeface="Times New Roman" panose="02020603050405020304" pitchFamily="18" charset="0"/>
              </a:rPr>
              <a:t>Vakcina – medicininis preparatas, skirtas </a:t>
            </a:r>
            <a:r>
              <a:rPr lang="lt-LT" i="0" dirty="0" smtClean="0">
                <a:solidFill>
                  <a:srgbClr val="002060"/>
                </a:solidFill>
                <a:latin typeface="Times New Roman" panose="02020603050405020304" pitchFamily="18" charset="0"/>
                <a:cs typeface="Times New Roman" panose="02020603050405020304" pitchFamily="18" charset="0"/>
              </a:rPr>
              <a:t>įgyti</a:t>
            </a:r>
            <a:r>
              <a:rPr lang="en-US" i="0" dirty="0" smtClean="0">
                <a:solidFill>
                  <a:srgbClr val="002060"/>
                </a:solidFill>
                <a:latin typeface="Times New Roman" panose="02020603050405020304" pitchFamily="18" charset="0"/>
                <a:cs typeface="Times New Roman" panose="02020603050405020304" pitchFamily="18" charset="0"/>
              </a:rPr>
              <a:t> </a:t>
            </a:r>
            <a:r>
              <a:rPr lang="en-US" i="0" dirty="0" err="1" smtClean="0">
                <a:solidFill>
                  <a:srgbClr val="002060"/>
                </a:solidFill>
                <a:latin typeface="Times New Roman" panose="02020603050405020304" pitchFamily="18" charset="0"/>
                <a:cs typeface="Times New Roman" panose="02020603050405020304" pitchFamily="18" charset="0"/>
              </a:rPr>
              <a:t>imunitetui</a:t>
            </a:r>
            <a:r>
              <a:rPr lang="en-US" i="0" dirty="0" smtClean="0">
                <a:solidFill>
                  <a:srgbClr val="002060"/>
                </a:solidFill>
                <a:latin typeface="Times New Roman" panose="02020603050405020304" pitchFamily="18" charset="0"/>
                <a:cs typeface="Times New Roman" panose="02020603050405020304" pitchFamily="18" charset="0"/>
              </a:rPr>
              <a:t> </a:t>
            </a:r>
            <a:r>
              <a:rPr lang="lt-LT" i="0" dirty="0" smtClean="0">
                <a:solidFill>
                  <a:srgbClr val="002060"/>
                </a:solidFill>
                <a:latin typeface="Times New Roman" panose="02020603050405020304" pitchFamily="18" charset="0"/>
                <a:cs typeface="Times New Roman" panose="02020603050405020304" pitchFamily="18" charset="0"/>
              </a:rPr>
              <a:t>nuo </a:t>
            </a:r>
            <a:r>
              <a:rPr lang="en-US" i="0" dirty="0" smtClean="0">
                <a:solidFill>
                  <a:srgbClr val="002060"/>
                </a:solidFill>
                <a:latin typeface="Times New Roman" panose="02020603050405020304" pitchFamily="18" charset="0"/>
                <a:cs typeface="Times New Roman" panose="02020603050405020304" pitchFamily="18" charset="0"/>
              </a:rPr>
              <a:t> </a:t>
            </a:r>
            <a:r>
              <a:rPr lang="en-US" i="0" dirty="0" err="1" smtClean="0">
                <a:solidFill>
                  <a:srgbClr val="002060"/>
                </a:solidFill>
                <a:latin typeface="Times New Roman" panose="02020603050405020304" pitchFamily="18" charset="0"/>
                <a:cs typeface="Times New Roman" panose="02020603050405020304" pitchFamily="18" charset="0"/>
              </a:rPr>
              <a:t>infekcin</a:t>
            </a:r>
            <a:r>
              <a:rPr lang="lt-LT" i="0" dirty="0" smtClean="0">
                <a:solidFill>
                  <a:srgbClr val="002060"/>
                </a:solidFill>
                <a:latin typeface="Times New Roman" panose="02020603050405020304" pitchFamily="18" charset="0"/>
                <a:cs typeface="Times New Roman" panose="02020603050405020304" pitchFamily="18" charset="0"/>
              </a:rPr>
              <a:t>ės ligos; </a:t>
            </a:r>
          </a:p>
          <a:p>
            <a:r>
              <a:rPr lang="lt-LT" i="0" dirty="0">
                <a:solidFill>
                  <a:srgbClr val="002060"/>
                </a:solidFill>
                <a:latin typeface="Times New Roman" panose="02020603050405020304" pitchFamily="18" charset="0"/>
                <a:cs typeface="Times New Roman" panose="02020603050405020304" pitchFamily="18" charset="0"/>
              </a:rPr>
              <a:t>Vakcinos gali būti profilaktinės ir </a:t>
            </a:r>
            <a:r>
              <a:rPr lang="lt-LT" i="0" dirty="0" smtClean="0">
                <a:solidFill>
                  <a:srgbClr val="002060"/>
                </a:solidFill>
                <a:latin typeface="Times New Roman" panose="02020603050405020304" pitchFamily="18" charset="0"/>
                <a:cs typeface="Times New Roman" panose="02020603050405020304" pitchFamily="18" charset="0"/>
              </a:rPr>
              <a:t>gydomosios</a:t>
            </a:r>
            <a:r>
              <a:rPr lang="lt-LT" i="0" dirty="0">
                <a:solidFill>
                  <a:srgbClr val="002060"/>
                </a:solidFill>
                <a:latin typeface="Times New Roman" panose="02020603050405020304" pitchFamily="18" charset="0"/>
                <a:cs typeface="Times New Roman" panose="02020603050405020304" pitchFamily="18" charset="0"/>
              </a:rPr>
              <a:t>;</a:t>
            </a:r>
            <a:endParaRPr lang="lt-LT" i="0" dirty="0" smtClean="0">
              <a:solidFill>
                <a:srgbClr val="002060"/>
              </a:solidFill>
              <a:latin typeface="Times New Roman" panose="02020603050405020304" pitchFamily="18" charset="0"/>
              <a:cs typeface="Times New Roman" panose="02020603050405020304" pitchFamily="18" charset="0"/>
            </a:endParaRPr>
          </a:p>
          <a:p>
            <a:r>
              <a:rPr lang="lt-LT" i="0" dirty="0" smtClean="0">
                <a:solidFill>
                  <a:srgbClr val="002060"/>
                </a:solidFill>
                <a:latin typeface="Times New Roman" panose="02020603050405020304" pitchFamily="18" charset="0"/>
                <a:cs typeface="Times New Roman" panose="02020603050405020304" pitchFamily="18" charset="0"/>
              </a:rPr>
              <a:t> </a:t>
            </a:r>
            <a:r>
              <a:rPr lang="lt-LT" i="0" dirty="0">
                <a:solidFill>
                  <a:srgbClr val="002060"/>
                </a:solidFill>
                <a:latin typeface="Times New Roman" panose="02020603050405020304" pitchFamily="18" charset="0"/>
                <a:cs typeface="Times New Roman" panose="02020603050405020304" pitchFamily="18" charset="0"/>
              </a:rPr>
              <a:t>Profilaktinių vakcinų paskirtis – nesukeliant ligos paleisti natūralius imuninės sistemos gynybinius mechanizmus prieš ligos sukėlėją. Kai organizmas susidurs su laukiniu infekcijos sukėlėju, jis jau turės apsaugą nuo jo, t. y. - imunitetą. Dažniausiai vakcinos yra skiepijamos sveikam žmogui, siekiant jį apsaugoti nuo </a:t>
            </a:r>
            <a:r>
              <a:rPr lang="lt-LT" i="0" dirty="0" smtClean="0">
                <a:solidFill>
                  <a:srgbClr val="002060"/>
                </a:solidFill>
                <a:latin typeface="Times New Roman" panose="02020603050405020304" pitchFamily="18" charset="0"/>
                <a:cs typeface="Times New Roman" panose="02020603050405020304" pitchFamily="18" charset="0"/>
              </a:rPr>
              <a:t>užkrečiamų ligų;  </a:t>
            </a:r>
          </a:p>
          <a:p>
            <a:r>
              <a:rPr lang="lt-LT" i="0" dirty="0" smtClean="0">
                <a:solidFill>
                  <a:srgbClr val="002060"/>
                </a:solidFill>
                <a:latin typeface="Times New Roman" panose="02020603050405020304" pitchFamily="18" charset="0"/>
                <a:cs typeface="Times New Roman" panose="02020603050405020304" pitchFamily="18" charset="0"/>
              </a:rPr>
              <a:t>Vakcinavimas</a:t>
            </a:r>
            <a:r>
              <a:rPr lang="lt-LT" i="0" dirty="0">
                <a:solidFill>
                  <a:srgbClr val="002060"/>
                </a:solidFill>
                <a:latin typeface="Times New Roman" panose="02020603050405020304" pitchFamily="18" charset="0"/>
                <a:cs typeface="Times New Roman" panose="02020603050405020304" pitchFamily="18" charset="0"/>
              </a:rPr>
              <a:t>, taip pat gali būti naudojamas norint apsaugoti žmogų, turėjusį kontaktą su </a:t>
            </a:r>
            <a:r>
              <a:rPr lang="lt-LT" i="0" dirty="0" smtClean="0">
                <a:solidFill>
                  <a:srgbClr val="002060"/>
                </a:solidFill>
                <a:latin typeface="Times New Roman" panose="02020603050405020304" pitchFamily="18" charset="0"/>
                <a:cs typeface="Times New Roman" panose="02020603050405020304" pitchFamily="18" charset="0"/>
              </a:rPr>
              <a:t>sergančiuoju;</a:t>
            </a:r>
          </a:p>
          <a:p>
            <a:r>
              <a:rPr lang="lt-LT" i="0" dirty="0" smtClean="0">
                <a:solidFill>
                  <a:srgbClr val="002060"/>
                </a:solidFill>
                <a:latin typeface="Times New Roman" panose="02020603050405020304" pitchFamily="18" charset="0"/>
                <a:cs typeface="Times New Roman" panose="02020603050405020304" pitchFamily="18" charset="0"/>
              </a:rPr>
              <a:t>Vakcinos </a:t>
            </a:r>
            <a:r>
              <a:rPr lang="lt-LT" i="0" dirty="0">
                <a:solidFill>
                  <a:srgbClr val="002060"/>
                </a:solidFill>
                <a:latin typeface="Times New Roman" panose="02020603050405020304" pitchFamily="18" charset="0"/>
                <a:cs typeface="Times New Roman" panose="02020603050405020304" pitchFamily="18" charset="0"/>
              </a:rPr>
              <a:t>yra sudėtiniai </a:t>
            </a:r>
            <a:r>
              <a:rPr lang="lt-LT" i="0" dirty="0" smtClean="0">
                <a:solidFill>
                  <a:srgbClr val="002060"/>
                </a:solidFill>
                <a:latin typeface="Times New Roman" panose="02020603050405020304" pitchFamily="18" charset="0"/>
                <a:cs typeface="Times New Roman" panose="02020603050405020304" pitchFamily="18" charset="0"/>
              </a:rPr>
              <a:t>imunobiologiniai preparatai</a:t>
            </a:r>
            <a:r>
              <a:rPr lang="lt-LT" i="0" dirty="0">
                <a:solidFill>
                  <a:srgbClr val="002060"/>
                </a:solidFill>
                <a:latin typeface="Times New Roman" panose="02020603050405020304" pitchFamily="18" charset="0"/>
                <a:cs typeface="Times New Roman" panose="02020603050405020304" pitchFamily="18" charset="0"/>
              </a:rPr>
              <a:t>, sudaryti iš susilpnintų arba </a:t>
            </a:r>
            <a:r>
              <a:rPr lang="lt-LT" i="0" dirty="0" smtClean="0">
                <a:solidFill>
                  <a:srgbClr val="002060"/>
                </a:solidFill>
                <a:latin typeface="Times New Roman" panose="02020603050405020304" pitchFamily="18" charset="0"/>
                <a:cs typeface="Times New Roman" panose="02020603050405020304" pitchFamily="18" charset="0"/>
              </a:rPr>
              <a:t>užmuštų mikroorganizmų (bakterijų </a:t>
            </a:r>
            <a:r>
              <a:rPr lang="lt-LT" i="0" dirty="0">
                <a:solidFill>
                  <a:srgbClr val="002060"/>
                </a:solidFill>
                <a:latin typeface="Times New Roman" panose="02020603050405020304" pitchFamily="18" charset="0"/>
                <a:cs typeface="Times New Roman" panose="02020603050405020304" pitchFamily="18" charset="0"/>
              </a:rPr>
              <a:t>ar </a:t>
            </a:r>
            <a:r>
              <a:rPr lang="lt-LT" i="0" dirty="0" smtClean="0">
                <a:solidFill>
                  <a:srgbClr val="002060"/>
                </a:solidFill>
                <a:latin typeface="Times New Roman" panose="02020603050405020304" pitchFamily="18" charset="0"/>
                <a:cs typeface="Times New Roman" panose="02020603050405020304" pitchFamily="18" charset="0"/>
              </a:rPr>
              <a:t>virusų) </a:t>
            </a:r>
            <a:r>
              <a:rPr lang="lt-LT" i="0" dirty="0">
                <a:solidFill>
                  <a:srgbClr val="002060"/>
                </a:solidFill>
                <a:latin typeface="Times New Roman" panose="02020603050405020304" pitchFamily="18" charset="0"/>
                <a:cs typeface="Times New Roman" panose="02020603050405020304" pitchFamily="18" charset="0"/>
              </a:rPr>
              <a:t>arba jų sudėtinių dalių (komponentų) bei </a:t>
            </a:r>
            <a:r>
              <a:rPr lang="lt-LT" i="0" dirty="0" smtClean="0">
                <a:solidFill>
                  <a:srgbClr val="002060"/>
                </a:solidFill>
                <a:latin typeface="Times New Roman" panose="02020603050405020304" pitchFamily="18" charset="0"/>
                <a:cs typeface="Times New Roman" panose="02020603050405020304" pitchFamily="18" charset="0"/>
              </a:rPr>
              <a:t>pagalbinių cheminių medžiagų.</a:t>
            </a:r>
            <a:endParaRPr lang="lt-LT" i="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15237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848872" cy="648071"/>
          </a:xfrm>
        </p:spPr>
        <p:txBody>
          <a:bodyPr/>
          <a:lstStyle/>
          <a:p>
            <a:pPr algn="ctr"/>
            <a:r>
              <a:rPr lang="lt-LT" sz="3200" dirty="0" smtClean="0">
                <a:solidFill>
                  <a:srgbClr val="FFFF00"/>
                </a:solidFill>
              </a:rPr>
              <a:t>Pasaulio vakcinų </a:t>
            </a:r>
            <a:r>
              <a:rPr lang="en-US" sz="3200" dirty="0" err="1" smtClean="0">
                <a:solidFill>
                  <a:srgbClr val="FFFF00"/>
                </a:solidFill>
              </a:rPr>
              <a:t>Istorija</a:t>
            </a:r>
            <a:endParaRPr lang="lt-LT" sz="3200" dirty="0">
              <a:solidFill>
                <a:srgbClr val="FFFF00"/>
              </a:solidFill>
            </a:endParaRPr>
          </a:p>
        </p:txBody>
      </p:sp>
      <p:sp>
        <p:nvSpPr>
          <p:cNvPr id="3" name="Subtitle 2"/>
          <p:cNvSpPr>
            <a:spLocks noGrp="1"/>
          </p:cNvSpPr>
          <p:nvPr>
            <p:ph type="subTitle" idx="1"/>
          </p:nvPr>
        </p:nvSpPr>
        <p:spPr>
          <a:xfrm>
            <a:off x="467544" y="1556792"/>
            <a:ext cx="8280920" cy="5040560"/>
          </a:xfrm>
        </p:spPr>
        <p:txBody>
          <a:bodyPr>
            <a:normAutofit/>
          </a:bodyPr>
          <a:lstStyle/>
          <a:p>
            <a:pPr marL="342900" indent="-342900" algn="just">
              <a:buFont typeface="Arial" panose="020B0604020202020204" pitchFamily="34" charset="0"/>
              <a:buChar char="•"/>
            </a:pPr>
            <a:r>
              <a:rPr lang="lt-LT" sz="2400" i="0" dirty="0">
                <a:solidFill>
                  <a:srgbClr val="002060"/>
                </a:solidFill>
                <a:latin typeface="Times New Roman" panose="02020603050405020304" pitchFamily="18" charset="0"/>
                <a:cs typeface="Times New Roman" panose="02020603050405020304" pitchFamily="18" charset="0"/>
              </a:rPr>
              <a:t>1796 m. </a:t>
            </a:r>
            <a:r>
              <a:rPr lang="lt-LT" sz="2400" i="0" dirty="0" err="1">
                <a:solidFill>
                  <a:srgbClr val="002060"/>
                </a:solidFill>
                <a:latin typeface="Times New Roman" panose="02020603050405020304" pitchFamily="18" charset="0"/>
                <a:cs typeface="Times New Roman" panose="02020603050405020304" pitchFamily="18" charset="0"/>
              </a:rPr>
              <a:t>Edward</a:t>
            </a:r>
            <a:r>
              <a:rPr lang="lt-LT" sz="2400" i="0" dirty="0">
                <a:solidFill>
                  <a:srgbClr val="002060"/>
                </a:solidFill>
                <a:latin typeface="Times New Roman" panose="02020603050405020304" pitchFamily="18" charset="0"/>
                <a:cs typeface="Times New Roman" panose="02020603050405020304" pitchFamily="18" charset="0"/>
              </a:rPr>
              <a:t> </a:t>
            </a:r>
            <a:r>
              <a:rPr lang="lt-LT" sz="2400" i="0" dirty="0" err="1">
                <a:solidFill>
                  <a:srgbClr val="002060"/>
                </a:solidFill>
                <a:latin typeface="Times New Roman" panose="02020603050405020304" pitchFamily="18" charset="0"/>
                <a:cs typeface="Times New Roman" panose="02020603050405020304" pitchFamily="18" charset="0"/>
              </a:rPr>
              <a:t>Jenner</a:t>
            </a:r>
            <a:r>
              <a:rPr lang="lt-LT" sz="2400" i="0" dirty="0">
                <a:solidFill>
                  <a:srgbClr val="002060"/>
                </a:solidFill>
                <a:latin typeface="Times New Roman" panose="02020603050405020304" pitchFamily="18" charset="0"/>
                <a:cs typeface="Times New Roman" panose="02020603050405020304" pitchFamily="18" charset="0"/>
              </a:rPr>
              <a:t>, šiuolaikinės imunoprofilaktikos pradininkas, atliko karvių raupų įskiepijimo eksperimentą ir sėkmingai paskiepijo berniuką</a:t>
            </a:r>
            <a:r>
              <a:rPr lang="lt-LT" sz="2400" i="0" dirty="0" smtClean="0">
                <a:solidFill>
                  <a:srgbClr val="002060"/>
                </a:solidFill>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r>
              <a:rPr lang="lt-LT" sz="2400" i="0" dirty="0" smtClean="0">
                <a:solidFill>
                  <a:srgbClr val="002060"/>
                </a:solidFill>
                <a:latin typeface="Times New Roman" panose="02020603050405020304" pitchFamily="18" charset="0"/>
                <a:cs typeface="Times New Roman" panose="02020603050405020304" pitchFamily="18" charset="0"/>
              </a:rPr>
              <a:t>Sukūrus vakcinas, pasaulis pasikeitė neatpažįstamai: buvo likviduoti  raupai, poliomielitas, ženkliai sumažėjo sergamumas tymais, difterija, stablige, virusiniu hepatitu B, raudonuke;</a:t>
            </a:r>
          </a:p>
          <a:p>
            <a:pPr marL="342900" indent="-342900" algn="just">
              <a:buFont typeface="Arial" panose="020B0604020202020204" pitchFamily="34" charset="0"/>
              <a:buChar char="•"/>
            </a:pPr>
            <a:r>
              <a:rPr lang="lt-LT" sz="2400" i="0" dirty="0" smtClean="0">
                <a:solidFill>
                  <a:srgbClr val="002060"/>
                </a:solidFill>
                <a:latin typeface="Times New Roman" panose="02020603050405020304" pitchFamily="18" charset="0"/>
                <a:cs typeface="Times New Roman" panose="02020603050405020304" pitchFamily="18" charset="0"/>
              </a:rPr>
              <a:t>Šiuo metu pasaulyje vakcinomis galima kontroliuoti 28 ligas;</a:t>
            </a:r>
          </a:p>
          <a:p>
            <a:pPr marL="342900" indent="-342900" algn="just">
              <a:buFont typeface="Arial" panose="020B0604020202020204" pitchFamily="34" charset="0"/>
              <a:buChar char="•"/>
            </a:pPr>
            <a:r>
              <a:rPr lang="lt-LT" sz="2400" i="0" dirty="0" smtClean="0">
                <a:solidFill>
                  <a:srgbClr val="002060"/>
                </a:solidFill>
                <a:latin typeface="Times New Roman" panose="02020603050405020304" pitchFamily="18" charset="0"/>
                <a:cs typeface="Times New Roman" panose="02020603050405020304" pitchFamily="18" charset="0"/>
              </a:rPr>
              <a:t>Pasaulio sveikatos organizacijos duomenimis, kasmet išsaugoma mažiausiai du milijonai gyvybių, pagerėja ligonio ir visos šeimos gyvenimo kokybė, sutaupoma lėšų, skirtų ligų gydymui.</a:t>
            </a:r>
            <a:endParaRPr lang="lt-LT" sz="2400" i="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96976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7966656" cy="1066800"/>
          </a:xfrm>
        </p:spPr>
        <p:txBody>
          <a:bodyPr>
            <a:normAutofit/>
          </a:bodyPr>
          <a:lstStyle/>
          <a:p>
            <a:pPr algn="ctr"/>
            <a:r>
              <a:rPr lang="lt-LT" sz="4800" b="1" dirty="0" smtClean="0">
                <a:solidFill>
                  <a:srgbClr val="FFFF00"/>
                </a:solidFill>
                <a:latin typeface="Times New Roman" panose="02020603050405020304" pitchFamily="18" charset="0"/>
                <a:cs typeface="Times New Roman" panose="02020603050405020304" pitchFamily="18" charset="0"/>
              </a:rPr>
              <a:t>Vakcinos Lietuvoje</a:t>
            </a:r>
            <a:endParaRPr lang="lt-LT" sz="4800" b="1"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a:xfrm>
            <a:off x="2843808" y="1700808"/>
            <a:ext cx="5904656" cy="3384377"/>
          </a:xfrm>
        </p:spPr>
        <p:txBody>
          <a:bodyPr>
            <a:noAutofit/>
          </a:bodyPr>
          <a:lstStyle/>
          <a:p>
            <a:r>
              <a:rPr lang="lt-LT" sz="2200" i="0" dirty="0" smtClean="0">
                <a:solidFill>
                  <a:srgbClr val="002060"/>
                </a:solidFill>
                <a:latin typeface="Times New Roman" panose="02020603050405020304" pitchFamily="18" charset="0"/>
                <a:cs typeface="Times New Roman" panose="02020603050405020304" pitchFamily="18" charset="0"/>
              </a:rPr>
              <a:t>Per pastaruosius dešimt metų ženkliai sumažėjo sergamumas kokliušu, tymais, epideminiu parotitu, raudonuke, naujagimių stabligė.</a:t>
            </a:r>
          </a:p>
          <a:p>
            <a:r>
              <a:rPr lang="lt-LT" sz="2200" i="0" dirty="0" smtClean="0">
                <a:solidFill>
                  <a:srgbClr val="002060"/>
                </a:solidFill>
                <a:latin typeface="Times New Roman" panose="02020603050405020304" pitchFamily="18" charset="0"/>
                <a:cs typeface="Times New Roman" panose="02020603050405020304" pitchFamily="18" charset="0"/>
              </a:rPr>
              <a:t>Šiuo metu  Lietuvoje galima pasiskiepyti nuo daugelio infekcijų, dalis jų įtrauktos į Nacionalinį skiepijimo kalendorių ir yra kompensuojamos;</a:t>
            </a:r>
          </a:p>
          <a:p>
            <a:r>
              <a:rPr lang="lt-LT" sz="2200" i="0" dirty="0" smtClean="0">
                <a:solidFill>
                  <a:srgbClr val="002060"/>
                </a:solidFill>
                <a:latin typeface="Times New Roman" panose="02020603050405020304" pitchFamily="18" charset="0"/>
                <a:cs typeface="Times New Roman" panose="02020603050405020304" pitchFamily="18" charset="0"/>
              </a:rPr>
              <a:t>Dalis yra mokamos, tačiau jų naudojimas sumažina rizika susirgti infekcijos liga ar sunkia jos forma, išsaugo gyvenimo kokybę ir sutaupo lėšų už gydymą, nedarbingumo laiką. </a:t>
            </a:r>
            <a:endParaRPr lang="lt-LT" sz="2200" i="0" dirty="0">
              <a:solidFill>
                <a:srgbClr val="002060"/>
              </a:solidFill>
              <a:latin typeface="Times New Roman" panose="02020603050405020304" pitchFamily="18" charset="0"/>
              <a:cs typeface="Times New Roman" panose="02020603050405020304" pitchFamily="18" charset="0"/>
            </a:endParaRP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7544" y="1700808"/>
            <a:ext cx="2152650" cy="1828800"/>
          </a:xfrm>
        </p:spPr>
      </p:pic>
    </p:spTree>
    <p:extLst>
      <p:ext uri="{BB962C8B-B14F-4D97-AF65-F5344CB8AC3E}">
        <p14:creationId xmlns:p14="http://schemas.microsoft.com/office/powerpoint/2010/main" val="16537364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quarter" idx="13"/>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1700808"/>
            <a:ext cx="8136904" cy="453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title"/>
          </p:nvPr>
        </p:nvSpPr>
        <p:spPr>
          <a:xfrm>
            <a:off x="683568" y="260648"/>
            <a:ext cx="7848872" cy="1296144"/>
          </a:xfrm>
        </p:spPr>
        <p:txBody>
          <a:bodyPr>
            <a:normAutofit fontScale="90000"/>
          </a:bodyPr>
          <a:lstStyle/>
          <a:p>
            <a:pPr algn="ctr"/>
            <a:r>
              <a:rPr lang="lt-LT" sz="4000" b="1" dirty="0" smtClean="0">
                <a:solidFill>
                  <a:srgbClr val="FFFF00"/>
                </a:solidFill>
                <a:latin typeface="Times New Roman" panose="02020603050405020304" pitchFamily="18" charset="0"/>
                <a:cs typeface="Times New Roman" panose="02020603050405020304" pitchFamily="18" charset="0"/>
              </a:rPr>
              <a:t>Nacionalinis Skiepijimo kalendorius</a:t>
            </a:r>
            <a:endParaRPr lang="lt-LT" sz="40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75212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sz="quarter" idx="13"/>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628800"/>
            <a:ext cx="8208911"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title"/>
          </p:nvPr>
        </p:nvSpPr>
        <p:spPr>
          <a:xfrm>
            <a:off x="755576" y="332656"/>
            <a:ext cx="7632848" cy="1008112"/>
          </a:xfrm>
        </p:spPr>
        <p:txBody>
          <a:bodyPr>
            <a:normAutofit fontScale="90000"/>
          </a:bodyPr>
          <a:lstStyle/>
          <a:p>
            <a:pPr algn="ctr"/>
            <a:r>
              <a:rPr lang="lt-LT" sz="3600" b="1" dirty="0" smtClean="0">
                <a:solidFill>
                  <a:srgbClr val="FFFF00"/>
                </a:solidFill>
                <a:latin typeface="Times New Roman" panose="02020603050405020304" pitchFamily="18" charset="0"/>
                <a:cs typeface="Times New Roman" panose="02020603050405020304" pitchFamily="18" charset="0"/>
              </a:rPr>
              <a:t>Papildomai Rekomenduojami skiepai</a:t>
            </a:r>
            <a:endParaRPr lang="lt-LT" sz="3600" b="1" dirty="0">
              <a:solidFill>
                <a:srgbClr val="FFFF00"/>
              </a:solidFill>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593727210"/>
              </p:ext>
            </p:extLst>
          </p:nvPr>
        </p:nvGraphicFramePr>
        <p:xfrm>
          <a:off x="534838" y="4804913"/>
          <a:ext cx="5765354" cy="284672"/>
        </p:xfrm>
        <a:graphic>
          <a:graphicData uri="http://schemas.openxmlformats.org/drawingml/2006/table">
            <a:tbl>
              <a:tblPr/>
              <a:tblGrid>
                <a:gridCol w="5765354"/>
              </a:tblGrid>
              <a:tr h="284672">
                <a:tc>
                  <a:txBody>
                    <a:bodyPr/>
                    <a:lstStyle/>
                    <a:p>
                      <a:r>
                        <a:rPr lang="lt-LT" sz="1200" b="0" dirty="0" smtClean="0">
                          <a:solidFill>
                            <a:schemeClr val="bg1"/>
                          </a:solidFill>
                          <a:latin typeface="Times New Roman" panose="02020603050405020304" pitchFamily="18" charset="0"/>
                          <a:cs typeface="Times New Roman" panose="02020603050405020304" pitchFamily="18" charset="0"/>
                        </a:rPr>
                        <a:t>                            </a:t>
                      </a:r>
                      <a:r>
                        <a:rPr lang="lt-LT" sz="1200" b="1" dirty="0" smtClean="0">
                          <a:solidFill>
                            <a:schemeClr val="bg1">
                              <a:lumMod val="50000"/>
                            </a:schemeClr>
                          </a:solidFill>
                          <a:latin typeface="Times New Roman" panose="02020603050405020304" pitchFamily="18" charset="0"/>
                          <a:cs typeface="Times New Roman" panose="02020603050405020304" pitchFamily="18" charset="0"/>
                        </a:rPr>
                        <a:t>Gripo vakcina. </a:t>
                      </a:r>
                      <a:r>
                        <a:rPr lang="lt-LT" sz="1200" b="0" dirty="0" smtClean="0">
                          <a:solidFill>
                            <a:schemeClr val="bg1">
                              <a:lumMod val="50000"/>
                            </a:schemeClr>
                          </a:solidFill>
                          <a:latin typeface="Times New Roman" panose="02020603050405020304" pitchFamily="18" charset="0"/>
                          <a:cs typeface="Times New Roman" panose="02020603050405020304" pitchFamily="18" charset="0"/>
                        </a:rPr>
                        <a:t>1 dozė prieš gripo</a:t>
                      </a:r>
                      <a:r>
                        <a:rPr lang="lt-LT" sz="1200" b="0" baseline="0" dirty="0" smtClean="0">
                          <a:solidFill>
                            <a:schemeClr val="bg1">
                              <a:lumMod val="50000"/>
                            </a:schemeClr>
                          </a:solidFill>
                          <a:latin typeface="Times New Roman" panose="02020603050405020304" pitchFamily="18" charset="0"/>
                          <a:cs typeface="Times New Roman" panose="02020603050405020304" pitchFamily="18" charset="0"/>
                        </a:rPr>
                        <a:t> sezoną.</a:t>
                      </a:r>
                      <a:endParaRPr lang="lt-LT" sz="1200" b="0" dirty="0">
                        <a:solidFill>
                          <a:schemeClr val="bg1">
                            <a:lumMod val="50000"/>
                          </a:schemeClr>
                        </a:solidFill>
                        <a:latin typeface="Times New Roman" panose="02020603050405020304" pitchFamily="18" charset="0"/>
                        <a:cs typeface="Times New Roman" panose="02020603050405020304" pitchFamily="18" charset="0"/>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extLst>
      <p:ext uri="{BB962C8B-B14F-4D97-AF65-F5344CB8AC3E}">
        <p14:creationId xmlns:p14="http://schemas.microsoft.com/office/powerpoint/2010/main" val="2157082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3"/>
            <p:extLst>
              <p:ext uri="{D42A27DB-BD31-4B8C-83A1-F6EECF244321}">
                <p14:modId xmlns:p14="http://schemas.microsoft.com/office/powerpoint/2010/main" val="4097241464"/>
              </p:ext>
            </p:extLst>
          </p:nvPr>
        </p:nvGraphicFramePr>
        <p:xfrm>
          <a:off x="395536" y="1124744"/>
          <a:ext cx="8352928" cy="5607749"/>
        </p:xfrm>
        <a:graphic>
          <a:graphicData uri="http://schemas.openxmlformats.org/drawingml/2006/table">
            <a:tbl>
              <a:tblPr firstRow="1" bandRow="1">
                <a:tableStyleId>{22838BEF-8BB2-4498-84A7-C5851F593DF1}</a:tableStyleId>
              </a:tblPr>
              <a:tblGrid>
                <a:gridCol w="1344083"/>
                <a:gridCol w="1031983"/>
                <a:gridCol w="1152128"/>
                <a:gridCol w="1080120"/>
                <a:gridCol w="1088834"/>
                <a:gridCol w="1215620"/>
                <a:gridCol w="1440160"/>
              </a:tblGrid>
              <a:tr h="344113">
                <a:tc>
                  <a:txBody>
                    <a:bodyPr/>
                    <a:lstStyle/>
                    <a:p>
                      <a:r>
                        <a:rPr lang="lt-LT" sz="1600" dirty="0" smtClean="0">
                          <a:latin typeface="Times New Roman" panose="02020603050405020304" pitchFamily="18" charset="0"/>
                          <a:cs typeface="Times New Roman" panose="02020603050405020304" pitchFamily="18" charset="0"/>
                        </a:rPr>
                        <a:t>Infekcija</a:t>
                      </a:r>
                      <a:endParaRPr lang="lt-LT" sz="1600" dirty="0">
                        <a:latin typeface="Times New Roman" panose="02020603050405020304" pitchFamily="18" charset="0"/>
                        <a:cs typeface="Times New Roman" panose="02020603050405020304" pitchFamily="18" charset="0"/>
                      </a:endParaRPr>
                    </a:p>
                  </a:txBody>
                  <a:tcPr/>
                </a:tc>
                <a:tc>
                  <a:txBody>
                    <a:bodyPr/>
                    <a:lstStyle/>
                    <a:p>
                      <a:r>
                        <a:rPr lang="lt-LT" sz="1600" dirty="0" smtClean="0">
                          <a:latin typeface="Times New Roman" panose="02020603050405020304" pitchFamily="18" charset="0"/>
                          <a:cs typeface="Times New Roman" panose="02020603050405020304" pitchFamily="18" charset="0"/>
                        </a:rPr>
                        <a:t>18-26 m.</a:t>
                      </a:r>
                      <a:endParaRPr lang="lt-LT" sz="1600" dirty="0">
                        <a:latin typeface="Times New Roman" panose="02020603050405020304" pitchFamily="18" charset="0"/>
                        <a:cs typeface="Times New Roman" panose="02020603050405020304" pitchFamily="18" charset="0"/>
                      </a:endParaRPr>
                    </a:p>
                  </a:txBody>
                  <a:tcPr/>
                </a:tc>
                <a:tc>
                  <a:txBody>
                    <a:bodyPr/>
                    <a:lstStyle/>
                    <a:p>
                      <a:r>
                        <a:rPr lang="lt-LT" sz="1600" dirty="0" smtClean="0">
                          <a:latin typeface="Times New Roman" panose="02020603050405020304" pitchFamily="18" charset="0"/>
                          <a:cs typeface="Times New Roman" panose="02020603050405020304" pitchFamily="18" charset="0"/>
                        </a:rPr>
                        <a:t>27-49 m. </a:t>
                      </a:r>
                      <a:endParaRPr lang="lt-LT" sz="1600" dirty="0">
                        <a:latin typeface="Times New Roman" panose="02020603050405020304" pitchFamily="18" charset="0"/>
                        <a:cs typeface="Times New Roman" panose="02020603050405020304" pitchFamily="18" charset="0"/>
                      </a:endParaRPr>
                    </a:p>
                  </a:txBody>
                  <a:tcPr/>
                </a:tc>
                <a:tc>
                  <a:txBody>
                    <a:bodyPr/>
                    <a:lstStyle/>
                    <a:p>
                      <a:r>
                        <a:rPr lang="lt-LT" sz="1600" dirty="0" smtClean="0">
                          <a:latin typeface="Times New Roman" panose="02020603050405020304" pitchFamily="18" charset="0"/>
                          <a:cs typeface="Times New Roman" panose="02020603050405020304" pitchFamily="18" charset="0"/>
                        </a:rPr>
                        <a:t>50-59 m.</a:t>
                      </a:r>
                      <a:endParaRPr lang="lt-LT" sz="1600" dirty="0">
                        <a:latin typeface="Times New Roman" panose="02020603050405020304" pitchFamily="18" charset="0"/>
                        <a:cs typeface="Times New Roman" panose="02020603050405020304" pitchFamily="18" charset="0"/>
                      </a:endParaRPr>
                    </a:p>
                  </a:txBody>
                  <a:tcPr/>
                </a:tc>
                <a:tc>
                  <a:txBody>
                    <a:bodyPr/>
                    <a:lstStyle/>
                    <a:p>
                      <a:r>
                        <a:rPr lang="lt-LT" sz="1600" dirty="0" smtClean="0">
                          <a:latin typeface="Times New Roman" panose="02020603050405020304" pitchFamily="18" charset="0"/>
                          <a:cs typeface="Times New Roman" panose="02020603050405020304" pitchFamily="18" charset="0"/>
                        </a:rPr>
                        <a:t>60-64 m. </a:t>
                      </a:r>
                      <a:endParaRPr lang="lt-LT" sz="1600" dirty="0">
                        <a:latin typeface="Times New Roman" panose="02020603050405020304" pitchFamily="18" charset="0"/>
                        <a:cs typeface="Times New Roman" panose="02020603050405020304" pitchFamily="18" charset="0"/>
                      </a:endParaRPr>
                    </a:p>
                  </a:txBody>
                  <a:tcPr/>
                </a:tc>
                <a:tc>
                  <a:txBody>
                    <a:bodyPr/>
                    <a:lstStyle/>
                    <a:p>
                      <a:r>
                        <a:rPr lang="lt-LT" sz="1600" dirty="0" smtClean="0">
                          <a:latin typeface="Times New Roman" panose="02020603050405020304" pitchFamily="18" charset="0"/>
                          <a:cs typeface="Times New Roman" panose="02020603050405020304" pitchFamily="18" charset="0"/>
                        </a:rPr>
                        <a:t>≥65 m.</a:t>
                      </a:r>
                      <a:endParaRPr lang="lt-LT" sz="1600" dirty="0">
                        <a:latin typeface="Times New Roman" panose="02020603050405020304" pitchFamily="18" charset="0"/>
                        <a:cs typeface="Times New Roman" panose="02020603050405020304" pitchFamily="18" charset="0"/>
                      </a:endParaRPr>
                    </a:p>
                  </a:txBody>
                  <a:tcPr/>
                </a:tc>
                <a:tc>
                  <a:txBody>
                    <a:bodyPr/>
                    <a:lstStyle/>
                    <a:p>
                      <a:r>
                        <a:rPr lang="lt-LT" sz="1600" dirty="0" smtClean="0">
                          <a:latin typeface="Times New Roman" panose="02020603050405020304" pitchFamily="18" charset="0"/>
                          <a:cs typeface="Times New Roman" panose="02020603050405020304" pitchFamily="18" charset="0"/>
                        </a:rPr>
                        <a:t>pastabos</a:t>
                      </a:r>
                      <a:endParaRPr lang="lt-LT" sz="1600" dirty="0">
                        <a:latin typeface="Times New Roman" panose="02020603050405020304" pitchFamily="18" charset="0"/>
                        <a:cs typeface="Times New Roman" panose="02020603050405020304" pitchFamily="18" charset="0"/>
                      </a:endParaRPr>
                    </a:p>
                  </a:txBody>
                  <a:tcPr/>
                </a:tc>
              </a:tr>
              <a:tr h="1043198">
                <a:tc>
                  <a:txBody>
                    <a:bodyPr/>
                    <a:lstStyle/>
                    <a:p>
                      <a:r>
                        <a:rPr lang="lt-LT" sz="1600" dirty="0" smtClean="0">
                          <a:latin typeface="Times New Roman" panose="02020603050405020304" pitchFamily="18" charset="0"/>
                          <a:cs typeface="Times New Roman" panose="02020603050405020304" pitchFamily="18" charset="0"/>
                        </a:rPr>
                        <a:t>Stabligė, difterija, kokliušas (</a:t>
                      </a:r>
                      <a:r>
                        <a:rPr lang="lt-LT" sz="1600" dirty="0" err="1" smtClean="0">
                          <a:latin typeface="Times New Roman" panose="02020603050405020304" pitchFamily="18" charset="0"/>
                          <a:cs typeface="Times New Roman" panose="02020603050405020304" pitchFamily="18" charset="0"/>
                        </a:rPr>
                        <a:t>dt</a:t>
                      </a:r>
                      <a:r>
                        <a:rPr lang="lt-LT" sz="1600" dirty="0" smtClean="0">
                          <a:latin typeface="Times New Roman" panose="02020603050405020304" pitchFamily="18" charset="0"/>
                          <a:cs typeface="Times New Roman" panose="02020603050405020304" pitchFamily="18" charset="0"/>
                        </a:rPr>
                        <a:t>/</a:t>
                      </a:r>
                      <a:r>
                        <a:rPr lang="lt-LT" sz="1600" dirty="0" err="1" smtClean="0">
                          <a:latin typeface="Times New Roman" panose="02020603050405020304" pitchFamily="18" charset="0"/>
                          <a:cs typeface="Times New Roman" panose="02020603050405020304" pitchFamily="18" charset="0"/>
                        </a:rPr>
                        <a:t>Tdpa</a:t>
                      </a:r>
                      <a:r>
                        <a:rPr lang="lt-LT" sz="1600" dirty="0" smtClean="0">
                          <a:latin typeface="Times New Roman" panose="02020603050405020304" pitchFamily="18" charset="0"/>
                          <a:cs typeface="Times New Roman" panose="02020603050405020304" pitchFamily="18" charset="0"/>
                        </a:rPr>
                        <a:t>)</a:t>
                      </a:r>
                      <a:endParaRPr lang="lt-LT" sz="1600" dirty="0">
                        <a:latin typeface="Times New Roman" panose="02020603050405020304" pitchFamily="18" charset="0"/>
                        <a:cs typeface="Times New Roman" panose="02020603050405020304" pitchFamily="18" charset="0"/>
                      </a:endParaRPr>
                    </a:p>
                  </a:txBody>
                  <a:tcPr/>
                </a:tc>
                <a:tc gridSpan="5">
                  <a:txBody>
                    <a:bodyPr/>
                    <a:lstStyle/>
                    <a:p>
                      <a:r>
                        <a:rPr lang="lt-LT" sz="1200" dirty="0" smtClean="0">
                          <a:latin typeface="Times New Roman" panose="02020603050405020304" pitchFamily="18" charset="0"/>
                          <a:cs typeface="Times New Roman" panose="02020603050405020304" pitchFamily="18" charset="0"/>
                        </a:rPr>
                        <a:t>Kas 10 metų</a:t>
                      </a:r>
                      <a:endParaRPr lang="lt-LT" sz="1200" dirty="0">
                        <a:latin typeface="Times New Roman" panose="02020603050405020304" pitchFamily="18" charset="0"/>
                        <a:cs typeface="Times New Roman" panose="02020603050405020304" pitchFamily="18" charset="0"/>
                      </a:endParaRPr>
                    </a:p>
                  </a:txBody>
                  <a:tcPr/>
                </a:tc>
                <a:tc hMerge="1">
                  <a:txBody>
                    <a:bodyPr/>
                    <a:lstStyle/>
                    <a:p>
                      <a:endParaRPr lang="lt-LT" dirty="0"/>
                    </a:p>
                  </a:txBody>
                  <a:tcPr/>
                </a:tc>
                <a:tc hMerge="1">
                  <a:txBody>
                    <a:bodyPr/>
                    <a:lstStyle/>
                    <a:p>
                      <a:endParaRPr lang="lt-LT"/>
                    </a:p>
                  </a:txBody>
                  <a:tcPr/>
                </a:tc>
                <a:tc hMerge="1">
                  <a:txBody>
                    <a:bodyPr/>
                    <a:lstStyle/>
                    <a:p>
                      <a:endParaRPr lang="lt-LT"/>
                    </a:p>
                  </a:txBody>
                  <a:tcPr>
                    <a:lnR w="12700" cap="flat" cmpd="sng" algn="ctr">
                      <a:solidFill>
                        <a:schemeClr val="tx1"/>
                      </a:solidFill>
                      <a:prstDash val="solid"/>
                      <a:round/>
                      <a:headEnd type="none" w="med" len="med"/>
                      <a:tailEnd type="none" w="med" len="med"/>
                    </a:lnR>
                  </a:tcPr>
                </a:tc>
                <a:tc hMerge="1">
                  <a:txBody>
                    <a:bodyPr/>
                    <a:lstStyle/>
                    <a:p>
                      <a:endParaRPr lang="lt-LT"/>
                    </a:p>
                  </a:txBody>
                  <a:tcPr>
                    <a:lnL w="12700" cap="flat" cmpd="sng" algn="ctr">
                      <a:solidFill>
                        <a:schemeClr val="tx1"/>
                      </a:solidFill>
                      <a:prstDash val="solid"/>
                      <a:round/>
                      <a:headEnd type="none" w="med" len="med"/>
                      <a:tailEnd type="none" w="med" len="med"/>
                    </a:lnL>
                  </a:tcPr>
                </a:tc>
                <a:tc>
                  <a:txBody>
                    <a:bodyPr/>
                    <a:lstStyle/>
                    <a:p>
                      <a:endParaRPr lang="lt-LT" sz="1200" dirty="0">
                        <a:latin typeface="Times New Roman" panose="02020603050405020304" pitchFamily="18" charset="0"/>
                        <a:cs typeface="Times New Roman" panose="02020603050405020304" pitchFamily="18" charset="0"/>
                      </a:endParaRPr>
                    </a:p>
                  </a:txBody>
                  <a:tcPr/>
                </a:tc>
              </a:tr>
              <a:tr h="344113">
                <a:tc>
                  <a:txBody>
                    <a:bodyPr/>
                    <a:lstStyle/>
                    <a:p>
                      <a:r>
                        <a:rPr lang="lt-LT" sz="1600" dirty="0" smtClean="0">
                          <a:latin typeface="Times New Roman" panose="02020603050405020304" pitchFamily="18" charset="0"/>
                          <a:cs typeface="Times New Roman" panose="02020603050405020304" pitchFamily="18" charset="0"/>
                        </a:rPr>
                        <a:t>Gripas</a:t>
                      </a:r>
                      <a:endParaRPr lang="lt-LT" sz="1600" dirty="0">
                        <a:latin typeface="Times New Roman" panose="02020603050405020304" pitchFamily="18" charset="0"/>
                        <a:cs typeface="Times New Roman" panose="02020603050405020304" pitchFamily="18" charset="0"/>
                      </a:endParaRPr>
                    </a:p>
                  </a:txBody>
                  <a:tcPr/>
                </a:tc>
                <a:tc gridSpan="5">
                  <a:txBody>
                    <a:bodyPr/>
                    <a:lstStyle/>
                    <a:p>
                      <a:r>
                        <a:rPr lang="lt-LT" sz="1200" dirty="0" smtClean="0">
                          <a:latin typeface="Times New Roman" panose="02020603050405020304" pitchFamily="18" charset="0"/>
                          <a:cs typeface="Times New Roman" panose="02020603050405020304" pitchFamily="18" charset="0"/>
                        </a:rPr>
                        <a:t>1 dozė kasmet</a:t>
                      </a:r>
                      <a:endParaRPr lang="lt-LT" sz="1200" dirty="0">
                        <a:latin typeface="Times New Roman" panose="02020603050405020304" pitchFamily="18" charset="0"/>
                        <a:cs typeface="Times New Roman" panose="02020603050405020304" pitchFamily="18" charset="0"/>
                      </a:endParaRPr>
                    </a:p>
                  </a:txBody>
                  <a:tcPr/>
                </a:tc>
                <a:tc hMerge="1">
                  <a:txBody>
                    <a:bodyPr/>
                    <a:lstStyle/>
                    <a:p>
                      <a:endParaRPr lang="lt-LT"/>
                    </a:p>
                  </a:txBody>
                  <a:tcPr/>
                </a:tc>
                <a:tc hMerge="1">
                  <a:txBody>
                    <a:bodyPr/>
                    <a:lstStyle/>
                    <a:p>
                      <a:endParaRPr lang="lt-LT"/>
                    </a:p>
                  </a:txBody>
                  <a:tcPr/>
                </a:tc>
                <a:tc hMerge="1">
                  <a:txBody>
                    <a:bodyPr/>
                    <a:lstStyle/>
                    <a:p>
                      <a:endParaRPr lang="lt-LT"/>
                    </a:p>
                  </a:txBody>
                  <a:tcPr>
                    <a:lnR w="12700" cap="flat" cmpd="sng" algn="ctr">
                      <a:solidFill>
                        <a:schemeClr val="tx1"/>
                      </a:solidFill>
                      <a:prstDash val="solid"/>
                      <a:round/>
                      <a:headEnd type="none" w="med" len="med"/>
                      <a:tailEnd type="none" w="med" len="med"/>
                    </a:lnR>
                  </a:tcPr>
                </a:tc>
                <a:tc hMerge="1">
                  <a:txBody>
                    <a:bodyPr/>
                    <a:lstStyle/>
                    <a:p>
                      <a:endParaRPr lang="lt-LT"/>
                    </a:p>
                  </a:txBody>
                  <a:tcPr>
                    <a:lnL w="12700" cap="flat" cmpd="sng" algn="ctr">
                      <a:solidFill>
                        <a:schemeClr val="tx1"/>
                      </a:solidFill>
                      <a:prstDash val="solid"/>
                      <a:round/>
                      <a:headEnd type="none" w="med" len="med"/>
                      <a:tailEnd type="none" w="med" len="med"/>
                    </a:lnL>
                  </a:tcPr>
                </a:tc>
                <a:tc>
                  <a:txBody>
                    <a:bodyPr/>
                    <a:lstStyle/>
                    <a:p>
                      <a:endParaRPr lang="lt-LT" sz="1200">
                        <a:latin typeface="Times New Roman" panose="02020603050405020304" pitchFamily="18" charset="0"/>
                        <a:cs typeface="Times New Roman" panose="02020603050405020304" pitchFamily="18" charset="0"/>
                      </a:endParaRPr>
                    </a:p>
                  </a:txBody>
                  <a:tcPr/>
                </a:tc>
              </a:tr>
              <a:tr h="566307">
                <a:tc rowSpan="2">
                  <a:txBody>
                    <a:bodyPr/>
                    <a:lstStyle/>
                    <a:p>
                      <a:r>
                        <a:rPr lang="lt-LT" sz="1600" dirty="0" smtClean="0">
                          <a:latin typeface="Times New Roman" panose="02020603050405020304" pitchFamily="18" charset="0"/>
                          <a:cs typeface="Times New Roman" panose="02020603050405020304" pitchFamily="18" charset="0"/>
                        </a:rPr>
                        <a:t>Pneumokokinė inf. </a:t>
                      </a:r>
                      <a:endParaRPr lang="lt-LT" sz="1600" dirty="0">
                        <a:latin typeface="Times New Roman" panose="02020603050405020304" pitchFamily="18" charset="0"/>
                        <a:cs typeface="Times New Roman" panose="02020603050405020304" pitchFamily="18" charset="0"/>
                      </a:endParaRPr>
                    </a:p>
                  </a:txBody>
                  <a:tcPr/>
                </a:tc>
                <a:tc gridSpan="2">
                  <a:txBody>
                    <a:bodyPr/>
                    <a:lstStyle/>
                    <a:p>
                      <a:endParaRPr lang="lt-LT" sz="1200" dirty="0">
                        <a:latin typeface="Times New Roman" panose="02020603050405020304" pitchFamily="18" charset="0"/>
                        <a:cs typeface="Times New Roman" panose="02020603050405020304" pitchFamily="18" charset="0"/>
                      </a:endParaRPr>
                    </a:p>
                  </a:txBody>
                  <a:tcPr/>
                </a:tc>
                <a:tc hMerge="1">
                  <a:txBody>
                    <a:bodyPr/>
                    <a:lstStyle/>
                    <a:p>
                      <a:endParaRPr lang="lt-LT"/>
                    </a:p>
                  </a:txBody>
                  <a:tcPr/>
                </a:tc>
                <a:tc gridSpan="3">
                  <a:txBody>
                    <a:bodyPr/>
                    <a:lstStyle/>
                    <a:p>
                      <a:r>
                        <a:rPr lang="lt-LT" sz="1200" dirty="0" smtClean="0">
                          <a:latin typeface="Times New Roman" panose="02020603050405020304" pitchFamily="18" charset="0"/>
                          <a:cs typeface="Times New Roman" panose="02020603050405020304" pitchFamily="18" charset="0"/>
                        </a:rPr>
                        <a:t>1 dozė </a:t>
                      </a:r>
                      <a:r>
                        <a:rPr lang="lt-LT" sz="1200" dirty="0" err="1" smtClean="0">
                          <a:latin typeface="Times New Roman" panose="02020603050405020304" pitchFamily="18" charset="0"/>
                          <a:cs typeface="Times New Roman" panose="02020603050405020304" pitchFamily="18" charset="0"/>
                        </a:rPr>
                        <a:t>konjuguotos</a:t>
                      </a:r>
                      <a:r>
                        <a:rPr lang="lt-LT" sz="1200" dirty="0" smtClean="0">
                          <a:latin typeface="Times New Roman" panose="02020603050405020304" pitchFamily="18" charset="0"/>
                          <a:cs typeface="Times New Roman" panose="02020603050405020304" pitchFamily="18" charset="0"/>
                        </a:rPr>
                        <a:t> pneumokokinės vakcinos</a:t>
                      </a:r>
                      <a:endParaRPr lang="lt-LT" sz="1200" dirty="0">
                        <a:latin typeface="Times New Roman" panose="02020603050405020304" pitchFamily="18" charset="0"/>
                        <a:cs typeface="Times New Roman" panose="02020603050405020304" pitchFamily="18" charset="0"/>
                      </a:endParaRPr>
                    </a:p>
                  </a:txBody>
                  <a:tcPr/>
                </a:tc>
                <a:tc hMerge="1">
                  <a:txBody>
                    <a:bodyPr/>
                    <a:lstStyle/>
                    <a:p>
                      <a:endParaRPr lang="lt-LT"/>
                    </a:p>
                  </a:txBody>
                  <a:tcPr>
                    <a:lnR w="12700" cap="flat" cmpd="sng" algn="ctr">
                      <a:solidFill>
                        <a:schemeClr val="tx1"/>
                      </a:solidFill>
                      <a:prstDash val="solid"/>
                      <a:round/>
                      <a:headEnd type="none" w="med" len="med"/>
                      <a:tailEnd type="none" w="med" len="med"/>
                    </a:lnR>
                  </a:tcPr>
                </a:tc>
                <a:tc hMerge="1">
                  <a:txBody>
                    <a:bodyPr/>
                    <a:lstStyle/>
                    <a:p>
                      <a:endParaRPr lang="lt-LT"/>
                    </a:p>
                  </a:txBody>
                  <a:tcPr>
                    <a:lnL w="12700" cap="flat" cmpd="sng" algn="ctr">
                      <a:solidFill>
                        <a:schemeClr val="tx1"/>
                      </a:solidFill>
                      <a:prstDash val="solid"/>
                      <a:round/>
                      <a:headEnd type="none" w="med" len="med"/>
                      <a:tailEnd type="none" w="med" len="med"/>
                    </a:lnL>
                  </a:tcPr>
                </a:tc>
                <a:tc rowSpan="2">
                  <a:txBody>
                    <a:bodyPr/>
                    <a:lstStyle/>
                    <a:p>
                      <a:endParaRPr lang="lt-LT" sz="1200">
                        <a:latin typeface="Times New Roman" panose="02020603050405020304" pitchFamily="18" charset="0"/>
                        <a:cs typeface="Times New Roman" panose="02020603050405020304" pitchFamily="18" charset="0"/>
                      </a:endParaRPr>
                    </a:p>
                  </a:txBody>
                  <a:tcPr/>
                </a:tc>
              </a:tr>
              <a:tr h="327862">
                <a:tc vMerge="1">
                  <a:txBody>
                    <a:bodyPr/>
                    <a:lstStyle/>
                    <a:p>
                      <a:endParaRPr lang="lt-LT"/>
                    </a:p>
                  </a:txBody>
                  <a:tcPr/>
                </a:tc>
                <a:tc gridSpan="5">
                  <a:txBody>
                    <a:bodyPr/>
                    <a:lstStyle/>
                    <a:p>
                      <a:r>
                        <a:rPr lang="lt-LT" sz="1200" dirty="0" smtClean="0">
                          <a:latin typeface="Times New Roman" panose="02020603050405020304" pitchFamily="18" charset="0"/>
                          <a:cs typeface="Times New Roman" panose="02020603050405020304" pitchFamily="18" charset="0"/>
                        </a:rPr>
                        <a:t>1 dozė </a:t>
                      </a:r>
                      <a:r>
                        <a:rPr lang="lt-LT" sz="1200" dirty="0" err="1" smtClean="0">
                          <a:latin typeface="Times New Roman" panose="02020603050405020304" pitchFamily="18" charset="0"/>
                          <a:cs typeface="Times New Roman" panose="02020603050405020304" pitchFamily="18" charset="0"/>
                        </a:rPr>
                        <a:t>polisacharidinės</a:t>
                      </a:r>
                      <a:r>
                        <a:rPr lang="lt-LT" sz="1200" dirty="0" smtClean="0">
                          <a:latin typeface="Times New Roman" panose="02020603050405020304" pitchFamily="18" charset="0"/>
                          <a:cs typeface="Times New Roman" panose="02020603050405020304" pitchFamily="18" charset="0"/>
                        </a:rPr>
                        <a:t> pneumokokinės vakcinos </a:t>
                      </a:r>
                      <a:endParaRPr lang="lt-LT" sz="1200" dirty="0">
                        <a:latin typeface="Times New Roman" panose="02020603050405020304" pitchFamily="18" charset="0"/>
                        <a:cs typeface="Times New Roman" panose="02020603050405020304" pitchFamily="18" charset="0"/>
                      </a:endParaRPr>
                    </a:p>
                  </a:txBody>
                  <a:tcPr/>
                </a:tc>
                <a:tc hMerge="1">
                  <a:txBody>
                    <a:bodyPr/>
                    <a:lstStyle/>
                    <a:p>
                      <a:endParaRPr lang="lt-LT"/>
                    </a:p>
                  </a:txBody>
                  <a:tcPr/>
                </a:tc>
                <a:tc hMerge="1">
                  <a:txBody>
                    <a:bodyPr/>
                    <a:lstStyle/>
                    <a:p>
                      <a:endParaRPr lang="lt-LT"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lt-LT"/>
                    </a:p>
                  </a:txBody>
                  <a:tcPr/>
                </a:tc>
                <a:tc hMerge="1">
                  <a:txBody>
                    <a:bodyPr/>
                    <a:lstStyle/>
                    <a:p>
                      <a:endParaRPr lang="lt-LT"/>
                    </a:p>
                  </a:txBody>
                  <a:tcPr/>
                </a:tc>
                <a:tc vMerge="1">
                  <a:txBody>
                    <a:bodyPr/>
                    <a:lstStyle/>
                    <a:p>
                      <a:endParaRPr lang="lt-LT"/>
                    </a:p>
                  </a:txBody>
                  <a:tcPr/>
                </a:tc>
              </a:tr>
              <a:tr h="566307">
                <a:tc>
                  <a:txBody>
                    <a:bodyPr/>
                    <a:lstStyle/>
                    <a:p>
                      <a:r>
                        <a:rPr lang="lt-LT" sz="1600" dirty="0" smtClean="0">
                          <a:latin typeface="Times New Roman" panose="02020603050405020304" pitchFamily="18" charset="0"/>
                          <a:cs typeface="Times New Roman" panose="02020603050405020304" pitchFamily="18" charset="0"/>
                        </a:rPr>
                        <a:t>EE</a:t>
                      </a:r>
                      <a:endParaRPr lang="lt-LT" sz="1600" dirty="0">
                        <a:latin typeface="Times New Roman" panose="02020603050405020304" pitchFamily="18" charset="0"/>
                        <a:cs typeface="Times New Roman" panose="02020603050405020304" pitchFamily="18" charset="0"/>
                      </a:endParaRPr>
                    </a:p>
                  </a:txBody>
                  <a:tcPr/>
                </a:tc>
                <a:tc gridSpan="3">
                  <a:txBody>
                    <a:bodyPr/>
                    <a:lstStyle/>
                    <a:p>
                      <a:r>
                        <a:rPr lang="lt-LT" sz="1200" dirty="0" smtClean="0">
                          <a:latin typeface="Times New Roman" panose="02020603050405020304" pitchFamily="18" charset="0"/>
                          <a:cs typeface="Times New Roman" panose="02020603050405020304" pitchFamily="18" charset="0"/>
                        </a:rPr>
                        <a:t>3 dozės,</a:t>
                      </a:r>
                      <a:r>
                        <a:rPr lang="lt-LT" sz="1200" baseline="0" dirty="0" smtClean="0">
                          <a:latin typeface="Times New Roman" panose="02020603050405020304" pitchFamily="18" charset="0"/>
                          <a:cs typeface="Times New Roman" panose="02020603050405020304" pitchFamily="18" charset="0"/>
                        </a:rPr>
                        <a:t> pirmoji sustiprinamoji dozė po 3 m., vėliau – kas 5 metai. </a:t>
                      </a:r>
                      <a:endParaRPr lang="lt-LT" sz="1200" dirty="0">
                        <a:latin typeface="Times New Roman" panose="02020603050405020304" pitchFamily="18" charset="0"/>
                        <a:cs typeface="Times New Roman" panose="02020603050405020304" pitchFamily="18" charset="0"/>
                      </a:endParaRPr>
                    </a:p>
                  </a:txBody>
                  <a:tcPr/>
                </a:tc>
                <a:tc hMerge="1">
                  <a:txBody>
                    <a:bodyPr/>
                    <a:lstStyle/>
                    <a:p>
                      <a:endParaRPr lang="lt-LT"/>
                    </a:p>
                  </a:txBody>
                  <a:tcPr/>
                </a:tc>
                <a:tc hMerge="1">
                  <a:txBody>
                    <a:bodyPr/>
                    <a:lstStyle/>
                    <a:p>
                      <a:endParaRPr lang="lt-LT"/>
                    </a:p>
                  </a:txBody>
                  <a:tcPr/>
                </a:tc>
                <a:tc gridSpan="2">
                  <a:txBody>
                    <a:bodyPr/>
                    <a:lstStyle/>
                    <a:p>
                      <a:r>
                        <a:rPr lang="lt-LT" sz="1200" dirty="0" smtClean="0">
                          <a:latin typeface="Times New Roman" panose="02020603050405020304" pitchFamily="18" charset="0"/>
                          <a:cs typeface="Times New Roman" panose="02020603050405020304" pitchFamily="18" charset="0"/>
                        </a:rPr>
                        <a:t>3 dozės, sustiprinamoji dozė kas 3</a:t>
                      </a:r>
                      <a:r>
                        <a:rPr lang="lt-LT" sz="1200" baseline="0" dirty="0" smtClean="0">
                          <a:latin typeface="Times New Roman" panose="02020603050405020304" pitchFamily="18" charset="0"/>
                          <a:cs typeface="Times New Roman" panose="02020603050405020304" pitchFamily="18" charset="0"/>
                        </a:rPr>
                        <a:t> metai</a:t>
                      </a:r>
                      <a:endParaRPr lang="lt-LT" sz="1200" dirty="0">
                        <a:latin typeface="Times New Roman" panose="02020603050405020304" pitchFamily="18" charset="0"/>
                        <a:cs typeface="Times New Roman" panose="02020603050405020304" pitchFamily="18" charset="0"/>
                      </a:endParaRPr>
                    </a:p>
                  </a:txBody>
                  <a:tcPr/>
                </a:tc>
                <a:tc hMerge="1">
                  <a:txBody>
                    <a:bodyPr/>
                    <a:lstStyle/>
                    <a:p>
                      <a:endParaRPr lang="lt-LT" dirty="0"/>
                    </a:p>
                  </a:txBody>
                  <a:tcPr>
                    <a:lnL w="12700" cap="flat" cmpd="sng" algn="ctr">
                      <a:solidFill>
                        <a:schemeClr val="tx1"/>
                      </a:solidFill>
                      <a:prstDash val="solid"/>
                      <a:round/>
                      <a:headEnd type="none" w="med" len="med"/>
                      <a:tailEnd type="none" w="med" len="med"/>
                    </a:lnL>
                  </a:tcPr>
                </a:tc>
                <a:tc>
                  <a:txBody>
                    <a:bodyPr/>
                    <a:lstStyle/>
                    <a:p>
                      <a:endParaRPr lang="lt-LT" sz="1200">
                        <a:latin typeface="Times New Roman" panose="02020603050405020304" pitchFamily="18" charset="0"/>
                        <a:cs typeface="Times New Roman" panose="02020603050405020304" pitchFamily="18" charset="0"/>
                      </a:endParaRPr>
                    </a:p>
                  </a:txBody>
                  <a:tcPr/>
                </a:tc>
              </a:tr>
              <a:tr h="423861">
                <a:tc>
                  <a:txBody>
                    <a:bodyPr/>
                    <a:lstStyle/>
                    <a:p>
                      <a:r>
                        <a:rPr lang="lt-LT" sz="1600" dirty="0" smtClean="0">
                          <a:latin typeface="Times New Roman" panose="02020603050405020304" pitchFamily="18" charset="0"/>
                          <a:cs typeface="Times New Roman" panose="02020603050405020304" pitchFamily="18" charset="0"/>
                        </a:rPr>
                        <a:t>Vėjaraupiai</a:t>
                      </a:r>
                      <a:endParaRPr lang="lt-LT" sz="1600" dirty="0">
                        <a:latin typeface="Times New Roman" panose="02020603050405020304" pitchFamily="18" charset="0"/>
                        <a:cs typeface="Times New Roman" panose="02020603050405020304" pitchFamily="18" charset="0"/>
                      </a:endParaRPr>
                    </a:p>
                  </a:txBody>
                  <a:tcPr/>
                </a:tc>
                <a:tc gridSpan="5">
                  <a:txBody>
                    <a:bodyPr/>
                    <a:lstStyle/>
                    <a:p>
                      <a:r>
                        <a:rPr lang="lt-LT" sz="1200" dirty="0" smtClean="0">
                          <a:latin typeface="Times New Roman" panose="02020603050405020304" pitchFamily="18" charset="0"/>
                          <a:cs typeface="Times New Roman" panose="02020603050405020304" pitchFamily="18" charset="0"/>
                        </a:rPr>
                        <a:t>2 dozės</a:t>
                      </a:r>
                      <a:endParaRPr lang="lt-LT" sz="1200" dirty="0">
                        <a:latin typeface="Times New Roman" panose="02020603050405020304" pitchFamily="18" charset="0"/>
                        <a:cs typeface="Times New Roman" panose="02020603050405020304" pitchFamily="18" charset="0"/>
                      </a:endParaRPr>
                    </a:p>
                  </a:txBody>
                  <a:tcPr/>
                </a:tc>
                <a:tc hMerge="1">
                  <a:txBody>
                    <a:bodyPr/>
                    <a:lstStyle/>
                    <a:p>
                      <a:endParaRPr lang="lt-LT" dirty="0"/>
                    </a:p>
                  </a:txBody>
                  <a:tcPr/>
                </a:tc>
                <a:tc hMerge="1">
                  <a:txBody>
                    <a:bodyPr/>
                    <a:lstStyle/>
                    <a:p>
                      <a:endParaRPr lang="lt-LT"/>
                    </a:p>
                  </a:txBody>
                  <a:tcPr/>
                </a:tc>
                <a:tc hMerge="1">
                  <a:txBody>
                    <a:bodyPr/>
                    <a:lstStyle/>
                    <a:p>
                      <a:endParaRPr lang="lt-LT" dirty="0"/>
                    </a:p>
                  </a:txBody>
                  <a:tcPr/>
                </a:tc>
                <a:tc hMerge="1">
                  <a:txBody>
                    <a:bodyPr/>
                    <a:lstStyle/>
                    <a:p>
                      <a:endParaRPr lang="lt-LT"/>
                    </a:p>
                  </a:txBody>
                  <a:tcPr>
                    <a:lnL w="12700" cap="flat" cmpd="sng" algn="ctr">
                      <a:solidFill>
                        <a:schemeClr val="tx1"/>
                      </a:solidFill>
                      <a:prstDash val="solid"/>
                      <a:round/>
                      <a:headEnd type="none" w="med" len="med"/>
                      <a:tailEnd type="none" w="med" len="med"/>
                    </a:lnL>
                  </a:tcPr>
                </a:tc>
                <a:tc>
                  <a:txBody>
                    <a:bodyPr/>
                    <a:lstStyle/>
                    <a:p>
                      <a:r>
                        <a:rPr lang="lt-LT" sz="1200" dirty="0" smtClean="0">
                          <a:latin typeface="Times New Roman" panose="02020603050405020304" pitchFamily="18" charset="0"/>
                          <a:cs typeface="Times New Roman" panose="02020603050405020304" pitchFamily="18" charset="0"/>
                        </a:rPr>
                        <a:t>Imliems asmenims </a:t>
                      </a:r>
                      <a:endParaRPr lang="lt-LT" sz="1200" dirty="0">
                        <a:latin typeface="Times New Roman" panose="02020603050405020304" pitchFamily="18" charset="0"/>
                        <a:cs typeface="Times New Roman" panose="02020603050405020304" pitchFamily="18" charset="0"/>
                      </a:endParaRPr>
                    </a:p>
                  </a:txBody>
                  <a:tcPr/>
                </a:tc>
              </a:tr>
              <a:tr h="344113">
                <a:tc>
                  <a:txBody>
                    <a:bodyPr/>
                    <a:lstStyle/>
                    <a:p>
                      <a:r>
                        <a:rPr lang="lt-LT" sz="1600" dirty="0" smtClean="0">
                          <a:latin typeface="Times New Roman" panose="02020603050405020304" pitchFamily="18" charset="0"/>
                          <a:cs typeface="Times New Roman" panose="02020603050405020304" pitchFamily="18" charset="0"/>
                        </a:rPr>
                        <a:t>VHA</a:t>
                      </a:r>
                      <a:endParaRPr lang="lt-LT" sz="1600" dirty="0">
                        <a:latin typeface="Times New Roman" panose="02020603050405020304" pitchFamily="18" charset="0"/>
                        <a:cs typeface="Times New Roman" panose="02020603050405020304" pitchFamily="18" charset="0"/>
                      </a:endParaRPr>
                    </a:p>
                  </a:txBody>
                  <a:tcPr/>
                </a:tc>
                <a:tc gridSpan="5">
                  <a:txBody>
                    <a:bodyPr/>
                    <a:lstStyle/>
                    <a:p>
                      <a:r>
                        <a:rPr lang="lt-LT" sz="1200" dirty="0" smtClean="0">
                          <a:latin typeface="Times New Roman" panose="02020603050405020304" pitchFamily="18" charset="0"/>
                          <a:cs typeface="Times New Roman" panose="02020603050405020304" pitchFamily="18" charset="0"/>
                        </a:rPr>
                        <a:t>2 dozės, antroji dozė įskiepijama po 6-18 mėn.</a:t>
                      </a:r>
                      <a:r>
                        <a:rPr lang="lt-LT" sz="1200" baseline="0" dirty="0" smtClean="0">
                          <a:latin typeface="Times New Roman" panose="02020603050405020304" pitchFamily="18" charset="0"/>
                          <a:cs typeface="Times New Roman" panose="02020603050405020304" pitchFamily="18" charset="0"/>
                        </a:rPr>
                        <a:t> po pirmosios</a:t>
                      </a:r>
                      <a:endParaRPr lang="lt-LT" sz="1200" dirty="0">
                        <a:latin typeface="Times New Roman" panose="02020603050405020304" pitchFamily="18" charset="0"/>
                        <a:cs typeface="Times New Roman" panose="02020603050405020304" pitchFamily="18" charset="0"/>
                      </a:endParaRPr>
                    </a:p>
                  </a:txBody>
                  <a:tcPr/>
                </a:tc>
                <a:tc hMerge="1">
                  <a:txBody>
                    <a:bodyPr/>
                    <a:lstStyle/>
                    <a:p>
                      <a:endParaRPr lang="lt-LT"/>
                    </a:p>
                  </a:txBody>
                  <a:tcPr/>
                </a:tc>
                <a:tc hMerge="1">
                  <a:txBody>
                    <a:bodyPr/>
                    <a:lstStyle/>
                    <a:p>
                      <a:endParaRPr lang="lt-LT"/>
                    </a:p>
                  </a:txBody>
                  <a:tcPr/>
                </a:tc>
                <a:tc hMerge="1">
                  <a:txBody>
                    <a:bodyPr/>
                    <a:lstStyle/>
                    <a:p>
                      <a:endParaRPr lang="lt-LT"/>
                    </a:p>
                  </a:txBody>
                  <a:tcPr>
                    <a:lnR w="12700" cap="flat" cmpd="sng" algn="ctr">
                      <a:solidFill>
                        <a:schemeClr val="tx1"/>
                      </a:solidFill>
                      <a:prstDash val="solid"/>
                      <a:round/>
                      <a:headEnd type="none" w="med" len="med"/>
                      <a:tailEnd type="none" w="med" len="med"/>
                    </a:lnR>
                  </a:tcPr>
                </a:tc>
                <a:tc hMerge="1">
                  <a:txBody>
                    <a:bodyPr/>
                    <a:lstStyle/>
                    <a:p>
                      <a:endParaRPr lang="lt-LT"/>
                    </a:p>
                  </a:txBody>
                  <a:tcPr>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1200" b="0" i="0" u="none" strike="noStrike" kern="1200" cap="none" spc="0" normalizeH="0" baseline="0" noProof="0" dirty="0" smtClean="0">
                          <a:ln>
                            <a:noFill/>
                          </a:ln>
                          <a:solidFill>
                            <a:srgbClr val="3F3F3F"/>
                          </a:solidFill>
                          <a:effectLst/>
                          <a:uLnTx/>
                          <a:uFillTx/>
                          <a:latin typeface="Times New Roman" panose="02020603050405020304" pitchFamily="18" charset="0"/>
                          <a:cs typeface="Times New Roman" panose="02020603050405020304" pitchFamily="18" charset="0"/>
                        </a:rPr>
                        <a:t>Imliems asmenims </a:t>
                      </a:r>
                    </a:p>
                    <a:p>
                      <a:endParaRPr lang="lt-LT" sz="1200" dirty="0">
                        <a:latin typeface="Times New Roman" panose="02020603050405020304" pitchFamily="18" charset="0"/>
                        <a:cs typeface="Times New Roman" panose="02020603050405020304" pitchFamily="18" charset="0"/>
                      </a:endParaRPr>
                    </a:p>
                  </a:txBody>
                  <a:tcPr/>
                </a:tc>
              </a:tr>
              <a:tr h="344113">
                <a:tc>
                  <a:txBody>
                    <a:bodyPr/>
                    <a:lstStyle/>
                    <a:p>
                      <a:r>
                        <a:rPr lang="lt-LT" sz="1600" dirty="0" smtClean="0">
                          <a:latin typeface="Times New Roman" panose="02020603050405020304" pitchFamily="18" charset="0"/>
                          <a:cs typeface="Times New Roman" panose="02020603050405020304" pitchFamily="18" charset="0"/>
                        </a:rPr>
                        <a:t>VHB</a:t>
                      </a:r>
                      <a:endParaRPr lang="lt-LT" sz="1600" dirty="0">
                        <a:latin typeface="Times New Roman" panose="02020603050405020304" pitchFamily="18" charset="0"/>
                        <a:cs typeface="Times New Roman" panose="02020603050405020304" pitchFamily="18" charset="0"/>
                      </a:endParaRPr>
                    </a:p>
                  </a:txBody>
                  <a:tcPr/>
                </a:tc>
                <a:tc gridSpan="5">
                  <a:txBody>
                    <a:bodyPr/>
                    <a:lstStyle/>
                    <a:p>
                      <a:r>
                        <a:rPr lang="lt-LT" sz="1200" dirty="0" smtClean="0">
                          <a:latin typeface="Times New Roman" panose="02020603050405020304" pitchFamily="18" charset="0"/>
                          <a:cs typeface="Times New Roman" panose="02020603050405020304" pitchFamily="18" charset="0"/>
                        </a:rPr>
                        <a:t>3 dozės</a:t>
                      </a:r>
                      <a:r>
                        <a:rPr lang="lt-LT" sz="1200" baseline="0" dirty="0" smtClean="0">
                          <a:latin typeface="Times New Roman" panose="02020603050405020304" pitchFamily="18" charset="0"/>
                          <a:cs typeface="Times New Roman" panose="02020603050405020304" pitchFamily="18" charset="0"/>
                        </a:rPr>
                        <a:t> (0,1-2,4-6  mėn. intervalų tarp dozių schema)</a:t>
                      </a:r>
                      <a:endParaRPr lang="lt-LT" sz="1200" dirty="0">
                        <a:latin typeface="Times New Roman" panose="02020603050405020304" pitchFamily="18" charset="0"/>
                        <a:cs typeface="Times New Roman" panose="02020603050405020304" pitchFamily="18" charset="0"/>
                      </a:endParaRPr>
                    </a:p>
                  </a:txBody>
                  <a:tcPr/>
                </a:tc>
                <a:tc hMerge="1">
                  <a:txBody>
                    <a:bodyPr/>
                    <a:lstStyle/>
                    <a:p>
                      <a:endParaRPr lang="lt-LT"/>
                    </a:p>
                  </a:txBody>
                  <a:tcPr/>
                </a:tc>
                <a:tc hMerge="1">
                  <a:txBody>
                    <a:bodyPr/>
                    <a:lstStyle/>
                    <a:p>
                      <a:endParaRPr lang="lt-LT"/>
                    </a:p>
                  </a:txBody>
                  <a:tcPr/>
                </a:tc>
                <a:tc hMerge="1">
                  <a:txBody>
                    <a:bodyPr/>
                    <a:lstStyle/>
                    <a:p>
                      <a:endParaRPr lang="lt-LT"/>
                    </a:p>
                  </a:txBody>
                  <a:tcPr>
                    <a:lnR w="12700" cap="flat" cmpd="sng" algn="ctr">
                      <a:solidFill>
                        <a:schemeClr val="tx1"/>
                      </a:solidFill>
                      <a:prstDash val="solid"/>
                      <a:round/>
                      <a:headEnd type="none" w="med" len="med"/>
                      <a:tailEnd type="none" w="med" len="med"/>
                    </a:lnR>
                  </a:tcPr>
                </a:tc>
                <a:tc hMerge="1">
                  <a:txBody>
                    <a:bodyPr/>
                    <a:lstStyle/>
                    <a:p>
                      <a:endParaRPr lang="lt-LT"/>
                    </a:p>
                  </a:txBody>
                  <a:tcPr>
                    <a:lnL w="12700" cap="flat" cmpd="sng" algn="ctr">
                      <a:solidFill>
                        <a:schemeClr val="tx1"/>
                      </a:solidFill>
                      <a:prstDash val="solid"/>
                      <a:round/>
                      <a:headEnd type="none" w="med" len="med"/>
                      <a:tailEnd type="none" w="med" len="med"/>
                    </a:lnL>
                  </a:tcPr>
                </a:tc>
                <a:tc>
                  <a:txBody>
                    <a:bodyPr/>
                    <a:lstStyle/>
                    <a:p>
                      <a:r>
                        <a:rPr lang="lt-LT" sz="1200" dirty="0" smtClean="0">
                          <a:latin typeface="Times New Roman" panose="02020603050405020304" pitchFamily="18" charset="0"/>
                          <a:cs typeface="Times New Roman" panose="02020603050405020304" pitchFamily="18" charset="0"/>
                        </a:rPr>
                        <a:t>Imliems asm. </a:t>
                      </a:r>
                      <a:endParaRPr lang="lt-LT" sz="1200" dirty="0">
                        <a:latin typeface="Times New Roman" panose="02020603050405020304" pitchFamily="18" charset="0"/>
                        <a:cs typeface="Times New Roman" panose="02020603050405020304" pitchFamily="18" charset="0"/>
                      </a:endParaRPr>
                    </a:p>
                  </a:txBody>
                  <a:tcPr/>
                </a:tc>
              </a:tr>
              <a:tr h="344113">
                <a:tc>
                  <a:txBody>
                    <a:bodyPr/>
                    <a:lstStyle/>
                    <a:p>
                      <a:r>
                        <a:rPr lang="lt-LT" sz="1600" dirty="0" smtClean="0">
                          <a:latin typeface="Times New Roman" panose="02020603050405020304" pitchFamily="18" charset="0"/>
                          <a:cs typeface="Times New Roman" panose="02020603050405020304" pitchFamily="18" charset="0"/>
                        </a:rPr>
                        <a:t>ŽPV vakcina</a:t>
                      </a:r>
                      <a:endParaRPr lang="lt-LT" sz="1600" dirty="0">
                        <a:latin typeface="Times New Roman" panose="02020603050405020304" pitchFamily="18" charset="0"/>
                        <a:cs typeface="Times New Roman" panose="02020603050405020304" pitchFamily="18" charset="0"/>
                      </a:endParaRPr>
                    </a:p>
                  </a:txBody>
                  <a:tcPr/>
                </a:tc>
                <a:tc gridSpan="2">
                  <a:txBody>
                    <a:bodyPr/>
                    <a:lstStyle/>
                    <a:p>
                      <a:r>
                        <a:rPr lang="lt-LT" sz="1200" dirty="0" smtClean="0">
                          <a:latin typeface="Times New Roman" panose="02020603050405020304" pitchFamily="18" charset="0"/>
                          <a:cs typeface="Times New Roman" panose="02020603050405020304" pitchFamily="18" charset="0"/>
                        </a:rPr>
                        <a:t>3 dozės </a:t>
                      </a:r>
                      <a:endParaRPr lang="lt-LT" sz="1200" dirty="0">
                        <a:latin typeface="Times New Roman" panose="02020603050405020304" pitchFamily="18" charset="0"/>
                        <a:cs typeface="Times New Roman" panose="02020603050405020304" pitchFamily="18" charset="0"/>
                      </a:endParaRPr>
                    </a:p>
                  </a:txBody>
                  <a:tcPr/>
                </a:tc>
                <a:tc hMerge="1">
                  <a:txBody>
                    <a:bodyPr/>
                    <a:lstStyle/>
                    <a:p>
                      <a:endParaRPr lang="lt-LT"/>
                    </a:p>
                  </a:txBody>
                  <a:tcPr/>
                </a:tc>
                <a:tc gridSpan="3">
                  <a:txBody>
                    <a:bodyPr/>
                    <a:lstStyle/>
                    <a:p>
                      <a:endParaRPr lang="lt-LT" sz="1200" dirty="0">
                        <a:latin typeface="Times New Roman" panose="02020603050405020304" pitchFamily="18" charset="0"/>
                        <a:cs typeface="Times New Roman" panose="02020603050405020304" pitchFamily="18" charset="0"/>
                      </a:endParaRPr>
                    </a:p>
                  </a:txBody>
                  <a:tcPr/>
                </a:tc>
                <a:tc hMerge="1">
                  <a:txBody>
                    <a:bodyPr/>
                    <a:lstStyle/>
                    <a:p>
                      <a:endParaRPr lang="lt-LT"/>
                    </a:p>
                  </a:txBody>
                  <a:tcPr>
                    <a:lnR w="12700" cap="flat" cmpd="sng" algn="ctr">
                      <a:solidFill>
                        <a:schemeClr val="tx1"/>
                      </a:solidFill>
                      <a:prstDash val="solid"/>
                      <a:round/>
                      <a:headEnd type="none" w="med" len="med"/>
                      <a:tailEnd type="none" w="med" len="med"/>
                    </a:lnR>
                  </a:tcPr>
                </a:tc>
                <a:tc hMerge="1">
                  <a:txBody>
                    <a:bodyPr/>
                    <a:lstStyle/>
                    <a:p>
                      <a:endParaRPr lang="lt-LT"/>
                    </a:p>
                  </a:txBody>
                  <a:tcPr>
                    <a:lnL w="12700" cap="flat" cmpd="sng" algn="ctr">
                      <a:solidFill>
                        <a:schemeClr val="tx1"/>
                      </a:solidFill>
                      <a:prstDash val="solid"/>
                      <a:round/>
                      <a:headEnd type="none" w="med" len="med"/>
                      <a:tailEnd type="none" w="med" len="med"/>
                    </a:lnL>
                  </a:tcPr>
                </a:tc>
                <a:tc>
                  <a:txBody>
                    <a:bodyPr/>
                    <a:lstStyle/>
                    <a:p>
                      <a:endParaRPr lang="lt-LT" sz="1200" dirty="0">
                        <a:latin typeface="Times New Roman" panose="02020603050405020304" pitchFamily="18" charset="0"/>
                        <a:cs typeface="Times New Roman" panose="02020603050405020304" pitchFamily="18" charset="0"/>
                      </a:endParaRPr>
                    </a:p>
                  </a:txBody>
                  <a:tcPr/>
                </a:tc>
              </a:tr>
              <a:tr h="688228">
                <a:tc>
                  <a:txBody>
                    <a:bodyPr/>
                    <a:lstStyle/>
                    <a:p>
                      <a:r>
                        <a:rPr lang="lt-LT" sz="1600" dirty="0" smtClean="0">
                          <a:latin typeface="Times New Roman" panose="02020603050405020304" pitchFamily="18" charset="0"/>
                          <a:cs typeface="Times New Roman" panose="02020603050405020304" pitchFamily="18" charset="0"/>
                        </a:rPr>
                        <a:t>Meningokokinė</a:t>
                      </a:r>
                      <a:r>
                        <a:rPr lang="lt-LT" sz="1600" baseline="0" dirty="0" smtClean="0">
                          <a:latin typeface="Times New Roman" panose="02020603050405020304" pitchFamily="18" charset="0"/>
                          <a:cs typeface="Times New Roman" panose="02020603050405020304" pitchFamily="18" charset="0"/>
                        </a:rPr>
                        <a:t> inf. A,C,Y, W135 </a:t>
                      </a:r>
                      <a:endParaRPr lang="lt-LT" sz="1600" dirty="0">
                        <a:latin typeface="Times New Roman" panose="02020603050405020304" pitchFamily="18" charset="0"/>
                        <a:cs typeface="Times New Roman" panose="02020603050405020304" pitchFamily="18" charset="0"/>
                      </a:endParaRPr>
                    </a:p>
                  </a:txBody>
                  <a:tcPr/>
                </a:tc>
                <a:tc gridSpan="5">
                  <a:txBody>
                    <a:bodyPr/>
                    <a:lstStyle/>
                    <a:p>
                      <a:r>
                        <a:rPr lang="lt-LT" sz="1200" dirty="0" smtClean="0">
                          <a:latin typeface="Times New Roman" panose="02020603050405020304" pitchFamily="18" charset="0"/>
                          <a:cs typeface="Times New Roman" panose="02020603050405020304" pitchFamily="18" charset="0"/>
                        </a:rPr>
                        <a:t>1 dozė keliautojams </a:t>
                      </a:r>
                      <a:endParaRPr lang="lt-LT" sz="1200" dirty="0">
                        <a:latin typeface="Times New Roman" panose="02020603050405020304" pitchFamily="18" charset="0"/>
                        <a:cs typeface="Times New Roman" panose="02020603050405020304" pitchFamily="18" charset="0"/>
                      </a:endParaRPr>
                    </a:p>
                  </a:txBody>
                  <a:tcPr/>
                </a:tc>
                <a:tc hMerge="1">
                  <a:txBody>
                    <a:bodyPr/>
                    <a:lstStyle/>
                    <a:p>
                      <a:endParaRPr lang="lt-LT" dirty="0"/>
                    </a:p>
                  </a:txBody>
                  <a:tcPr/>
                </a:tc>
                <a:tc hMerge="1">
                  <a:txBody>
                    <a:bodyPr/>
                    <a:lstStyle/>
                    <a:p>
                      <a:endParaRPr lang="lt-LT" dirty="0"/>
                    </a:p>
                  </a:txBody>
                  <a:tcPr/>
                </a:tc>
                <a:tc hMerge="1">
                  <a:txBody>
                    <a:bodyPr/>
                    <a:lstStyle/>
                    <a:p>
                      <a:endParaRPr lang="lt-LT" dirty="0"/>
                    </a:p>
                  </a:txBody>
                  <a:tcPr>
                    <a:lnR w="12700" cap="flat" cmpd="sng" algn="ctr">
                      <a:solidFill>
                        <a:schemeClr val="tx1"/>
                      </a:solidFill>
                      <a:prstDash val="solid"/>
                      <a:round/>
                      <a:headEnd type="none" w="med" len="med"/>
                      <a:tailEnd type="none" w="med" len="med"/>
                    </a:lnR>
                  </a:tcPr>
                </a:tc>
                <a:tc hMerge="1">
                  <a:txBody>
                    <a:bodyPr/>
                    <a:lstStyle/>
                    <a:p>
                      <a:endParaRPr lang="lt-LT" dirty="0"/>
                    </a:p>
                  </a:txBody>
                  <a:tcPr>
                    <a:lnL w="12700" cap="flat" cmpd="sng" algn="ctr">
                      <a:solidFill>
                        <a:schemeClr val="tx1"/>
                      </a:solidFill>
                      <a:prstDash val="solid"/>
                      <a:round/>
                      <a:headEnd type="none" w="med" len="med"/>
                      <a:tailEnd type="none" w="med" len="med"/>
                    </a:lnL>
                  </a:tcPr>
                </a:tc>
                <a:tc>
                  <a:txBody>
                    <a:bodyPr/>
                    <a:lstStyle/>
                    <a:p>
                      <a:endParaRPr lang="lt-LT" sz="1200" dirty="0">
                        <a:latin typeface="Times New Roman" panose="02020603050405020304" pitchFamily="18" charset="0"/>
                        <a:cs typeface="Times New Roman" panose="02020603050405020304" pitchFamily="18" charset="0"/>
                      </a:endParaRPr>
                    </a:p>
                  </a:txBody>
                  <a:tcPr/>
                </a:tc>
              </a:tr>
            </a:tbl>
          </a:graphicData>
        </a:graphic>
      </p:graphicFrame>
      <p:sp>
        <p:nvSpPr>
          <p:cNvPr id="3" name="Title 2"/>
          <p:cNvSpPr>
            <a:spLocks noGrp="1"/>
          </p:cNvSpPr>
          <p:nvPr>
            <p:ph type="title"/>
          </p:nvPr>
        </p:nvSpPr>
        <p:spPr>
          <a:xfrm>
            <a:off x="611560" y="116632"/>
            <a:ext cx="7920880" cy="720080"/>
          </a:xfrm>
        </p:spPr>
        <p:txBody>
          <a:bodyPr>
            <a:normAutofit fontScale="90000"/>
          </a:bodyPr>
          <a:lstStyle/>
          <a:p>
            <a:pPr algn="ctr"/>
            <a:r>
              <a:rPr lang="lt-LT" sz="3200" b="1" dirty="0" smtClean="0">
                <a:solidFill>
                  <a:srgbClr val="FFFF00"/>
                </a:solidFill>
                <a:latin typeface="Times New Roman" panose="02020603050405020304" pitchFamily="18" charset="0"/>
                <a:cs typeface="Times New Roman" panose="02020603050405020304" pitchFamily="18" charset="0"/>
              </a:rPr>
              <a:t>rekomenduojamos vakcinos suaugusiems </a:t>
            </a:r>
            <a:endParaRPr lang="lt-LT" sz="32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41819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60648"/>
            <a:ext cx="7560840" cy="1008112"/>
          </a:xfrm>
        </p:spPr>
        <p:txBody>
          <a:bodyPr/>
          <a:lstStyle/>
          <a:p>
            <a:pPr algn="ctr"/>
            <a:r>
              <a:rPr lang="lt-LT" sz="4000" b="1" dirty="0" smtClean="0">
                <a:solidFill>
                  <a:srgbClr val="FFFF00"/>
                </a:solidFill>
                <a:latin typeface="Times New Roman" panose="02020603050405020304" pitchFamily="18" charset="0"/>
                <a:cs typeface="Times New Roman" panose="02020603050405020304" pitchFamily="18" charset="0"/>
              </a:rPr>
              <a:t>           vakcinų baimė </a:t>
            </a:r>
            <a:endParaRPr lang="lt-LT" sz="4000" b="1" dirty="0">
              <a:solidFill>
                <a:srgbClr val="FFFF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611560" y="1268760"/>
            <a:ext cx="7992888" cy="5256584"/>
          </a:xfrm>
        </p:spPr>
        <p:txBody>
          <a:bodyPr/>
          <a:lstStyle/>
          <a:p>
            <a:pPr marL="342900" indent="-342900">
              <a:buFont typeface="Arial" panose="020B0604020202020204" pitchFamily="34" charset="0"/>
              <a:buChar char="•"/>
            </a:pPr>
            <a:r>
              <a:rPr lang="lt-LT" i="0" dirty="0" smtClean="0">
                <a:solidFill>
                  <a:srgbClr val="002060"/>
                </a:solidFill>
                <a:latin typeface="Times New Roman" panose="02020603050405020304" pitchFamily="18" charset="0"/>
                <a:cs typeface="Times New Roman" panose="02020603050405020304" pitchFamily="18" charset="0"/>
              </a:rPr>
              <a:t>Žiniasklaidoje vis išgirstame įvairių nuomonių apie vakcinų naudojimą. Vieni pasisako už vakcinų naudojimą, kaip vienintelę tikrai efektyvią priemonę kovai su infekcinėmis ligomis, kiti pasisako neigiamai, teigia, kad vakcinas vartoti nesaugu ir neefektyvu – šiuo metu vartojamas terminas „</a:t>
            </a:r>
            <a:r>
              <a:rPr lang="lt-LT" i="0" dirty="0" err="1" smtClean="0">
                <a:solidFill>
                  <a:srgbClr val="002060"/>
                </a:solidFill>
                <a:latin typeface="Times New Roman" panose="02020603050405020304" pitchFamily="18" charset="0"/>
                <a:cs typeface="Times New Roman" panose="02020603050405020304" pitchFamily="18" charset="0"/>
              </a:rPr>
              <a:t>antivakcininiai</a:t>
            </a:r>
            <a:r>
              <a:rPr lang="lt-LT" i="0" dirty="0" smtClean="0">
                <a:solidFill>
                  <a:srgbClr val="002060"/>
                </a:solidFill>
                <a:latin typeface="Times New Roman" panose="02020603050405020304" pitchFamily="18" charset="0"/>
                <a:cs typeface="Times New Roman" panose="02020603050405020304" pitchFamily="18" charset="0"/>
              </a:rPr>
              <a:t>“ judėjimai;</a:t>
            </a:r>
          </a:p>
          <a:p>
            <a:pPr marL="342900" indent="-342900">
              <a:buFont typeface="Arial" panose="020B0604020202020204" pitchFamily="34" charset="0"/>
              <a:buChar char="•"/>
            </a:pPr>
            <a:r>
              <a:rPr lang="lt-LT" i="0" dirty="0" smtClean="0">
                <a:solidFill>
                  <a:srgbClr val="002060"/>
                </a:solidFill>
                <a:latin typeface="Times New Roman" panose="02020603050405020304" pitchFamily="18" charset="0"/>
                <a:cs typeface="Times New Roman" panose="02020603050405020304" pitchFamily="18" charset="0"/>
              </a:rPr>
              <a:t>Formuojama neigiama nuomonė, kad:</a:t>
            </a:r>
          </a:p>
          <a:p>
            <a:pPr marL="342900" indent="-342900">
              <a:buFont typeface="Arial" panose="020B0604020202020204" pitchFamily="34" charset="0"/>
              <a:buChar char="•"/>
            </a:pPr>
            <a:r>
              <a:rPr lang="lt-LT" i="0" dirty="0" smtClean="0">
                <a:solidFill>
                  <a:srgbClr val="002060"/>
                </a:solidFill>
                <a:latin typeface="Times New Roman" panose="02020603050405020304" pitchFamily="18" charset="0"/>
                <a:cs typeface="Times New Roman" panose="02020603050405020304" pitchFamily="18" charset="0"/>
              </a:rPr>
              <a:t>Vakcinos nesaugios;</a:t>
            </a:r>
          </a:p>
          <a:p>
            <a:pPr marL="342900" indent="-342900">
              <a:buFont typeface="Arial" panose="020B0604020202020204" pitchFamily="34" charset="0"/>
              <a:buChar char="•"/>
            </a:pPr>
            <a:r>
              <a:rPr lang="lt-LT" i="0" dirty="0" smtClean="0">
                <a:solidFill>
                  <a:srgbClr val="002060"/>
                </a:solidFill>
                <a:latin typeface="Times New Roman" panose="02020603050405020304" pitchFamily="18" charset="0"/>
                <a:cs typeface="Times New Roman" panose="02020603050405020304" pitchFamily="18" charset="0"/>
              </a:rPr>
              <a:t>Persirgti natūraliu būdu geriau nei skiepytis;</a:t>
            </a:r>
          </a:p>
          <a:p>
            <a:pPr marL="342900" indent="-342900">
              <a:buFont typeface="Arial" panose="020B0604020202020204" pitchFamily="34" charset="0"/>
              <a:buChar char="•"/>
            </a:pPr>
            <a:r>
              <a:rPr lang="lt-LT" i="0" dirty="0" smtClean="0">
                <a:solidFill>
                  <a:srgbClr val="002060"/>
                </a:solidFill>
                <a:latin typeface="Times New Roman" panose="02020603050405020304" pitchFamily="18" charset="0"/>
                <a:cs typeface="Times New Roman" panose="02020603050405020304" pitchFamily="18" charset="0"/>
              </a:rPr>
              <a:t>Vaikams skiriama per daug vakcinų;</a:t>
            </a:r>
          </a:p>
          <a:p>
            <a:pPr marL="342900" indent="-342900">
              <a:buFont typeface="Arial" panose="020B0604020202020204" pitchFamily="34" charset="0"/>
              <a:buChar char="•"/>
            </a:pPr>
            <a:r>
              <a:rPr lang="lt-LT" i="0" dirty="0" smtClean="0">
                <a:solidFill>
                  <a:srgbClr val="002060"/>
                </a:solidFill>
                <a:latin typeface="Times New Roman" panose="02020603050405020304" pitchFamily="18" charset="0"/>
                <a:cs typeface="Times New Roman" panose="02020603050405020304" pitchFamily="18" charset="0"/>
              </a:rPr>
              <a:t>Vakcinos silpnina imuninę sistemą;</a:t>
            </a:r>
          </a:p>
          <a:p>
            <a:pPr marL="342900" indent="-342900">
              <a:buFont typeface="Arial" panose="020B0604020202020204" pitchFamily="34" charset="0"/>
              <a:buChar char="•"/>
            </a:pPr>
            <a:r>
              <a:rPr lang="lt-LT" i="0" dirty="0" smtClean="0">
                <a:solidFill>
                  <a:srgbClr val="002060"/>
                </a:solidFill>
                <a:latin typeface="Times New Roman" panose="02020603050405020304" pitchFamily="18" charset="0"/>
                <a:cs typeface="Times New Roman" panose="02020603050405020304" pitchFamily="18" charset="0"/>
              </a:rPr>
              <a:t>Vakcinos „išsekina“ imuninę sistemą ;</a:t>
            </a:r>
          </a:p>
          <a:p>
            <a:pPr marL="342900" indent="-342900">
              <a:buFont typeface="Arial" panose="020B0604020202020204" pitchFamily="34" charset="0"/>
              <a:buChar char="•"/>
            </a:pPr>
            <a:r>
              <a:rPr lang="lt-LT" i="0" dirty="0" err="1" smtClean="0">
                <a:solidFill>
                  <a:srgbClr val="002060"/>
                </a:solidFill>
                <a:latin typeface="Times New Roman" panose="02020603050405020304" pitchFamily="18" charset="0"/>
                <a:cs typeface="Times New Roman" panose="02020603050405020304" pitchFamily="18" charset="0"/>
              </a:rPr>
              <a:t>Gyvsidarbrio</a:t>
            </a:r>
            <a:r>
              <a:rPr lang="lt-LT" i="0" dirty="0" smtClean="0">
                <a:solidFill>
                  <a:srgbClr val="002060"/>
                </a:solidFill>
                <a:latin typeface="Times New Roman" panose="02020603050405020304" pitchFamily="18" charset="0"/>
                <a:cs typeface="Times New Roman" panose="02020603050405020304" pitchFamily="18" charset="0"/>
              </a:rPr>
              <a:t> turintis konservantas (</a:t>
            </a:r>
            <a:r>
              <a:rPr lang="lt-LT" i="0" dirty="0" err="1" smtClean="0">
                <a:solidFill>
                  <a:srgbClr val="002060"/>
                </a:solidFill>
                <a:latin typeface="Times New Roman" panose="02020603050405020304" pitchFamily="18" charset="0"/>
                <a:cs typeface="Times New Roman" panose="02020603050405020304" pitchFamily="18" charset="0"/>
              </a:rPr>
              <a:t>tiomersalis</a:t>
            </a:r>
            <a:r>
              <a:rPr lang="lt-LT" i="0" dirty="0" smtClean="0">
                <a:solidFill>
                  <a:srgbClr val="002060"/>
                </a:solidFill>
                <a:latin typeface="Times New Roman" panose="02020603050405020304" pitchFamily="18" charset="0"/>
                <a:cs typeface="Times New Roman" panose="02020603050405020304" pitchFamily="18" charset="0"/>
              </a:rPr>
              <a:t>), esantys daugelyje vakcinų, kenkia vaikams.</a:t>
            </a:r>
          </a:p>
          <a:p>
            <a:endParaRPr lang="lt-LT" dirty="0" smtClean="0"/>
          </a:p>
          <a:p>
            <a:endParaRPr lang="lt-LT" dirty="0" smtClean="0"/>
          </a:p>
          <a:p>
            <a:endParaRPr lang="lt-LT"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24128" y="2852936"/>
            <a:ext cx="2783036" cy="2088232"/>
          </a:xfrm>
          <a:prstGeom prst="rect">
            <a:avLst/>
          </a:prstGeom>
        </p:spPr>
      </p:pic>
    </p:spTree>
    <p:extLst>
      <p:ext uri="{BB962C8B-B14F-4D97-AF65-F5344CB8AC3E}">
        <p14:creationId xmlns:p14="http://schemas.microsoft.com/office/powerpoint/2010/main" val="1613094109"/>
      </p:ext>
    </p:extLst>
  </p:cSld>
  <p:clrMapOvr>
    <a:masterClrMapping/>
  </p:clrMapOvr>
  <p:timing>
    <p:tnLst>
      <p:par>
        <p:cTn id="1" dur="indefinite" restart="never" nodeType="tmRoot"/>
      </p:par>
    </p:tnLst>
  </p:timing>
</p:sld>
</file>

<file path=ppt/theme/theme1.xml><?xml version="1.0" encoding="utf-8"?>
<a:theme xmlns:a="http://schemas.openxmlformats.org/drawingml/2006/main" name="Tradeshow">
  <a:themeElements>
    <a:clrScheme name="Tradeshow">
      <a:dk1>
        <a:srgbClr val="3F3F3F"/>
      </a:dk1>
      <a:lt1>
        <a:srgbClr val="FFFFFF"/>
      </a:lt1>
      <a:dk2>
        <a:srgbClr val="7DAFC3"/>
      </a:dk2>
      <a:lt2>
        <a:srgbClr val="E5E4DF"/>
      </a:lt2>
      <a:accent1>
        <a:srgbClr val="7C959A"/>
      </a:accent1>
      <a:accent2>
        <a:srgbClr val="DB8631"/>
      </a:accent2>
      <a:accent3>
        <a:srgbClr val="E3CC5A"/>
      </a:accent3>
      <a:accent4>
        <a:srgbClr val="ACADA8"/>
      </a:accent4>
      <a:accent5>
        <a:srgbClr val="927C61"/>
      </a:accent5>
      <a:accent6>
        <a:srgbClr val="B3B435"/>
      </a:accent6>
      <a:hlink>
        <a:srgbClr val="0079A4"/>
      </a:hlink>
      <a:folHlink>
        <a:srgbClr val="595959"/>
      </a:folHlink>
    </a:clrScheme>
    <a:fontScheme name="Tradeshow">
      <a:majorFont>
        <a:latin typeface="Arial Black"/>
        <a:ea typeface=""/>
        <a:cs typeface=""/>
        <a:font script="Jpan" typeface="ＭＳ Ｐゴシック"/>
        <a:font script="Hang" typeface="HY견고딕"/>
        <a:font script="Hans" typeface="宋体"/>
        <a:font script="Hant" typeface="新細明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adeshow">
      <a:fillStyleLst>
        <a:solidFill>
          <a:schemeClr val="phClr"/>
        </a:solidFill>
        <a:gradFill rotWithShape="1">
          <a:gsLst>
            <a:gs pos="0">
              <a:schemeClr val="phClr">
                <a:tint val="45000"/>
                <a:satMod val="300000"/>
              </a:schemeClr>
            </a:gs>
            <a:gs pos="35000">
              <a:schemeClr val="phClr">
                <a:tint val="45000"/>
                <a:satMod val="300000"/>
              </a:schemeClr>
            </a:gs>
            <a:gs pos="69000">
              <a:schemeClr val="phClr">
                <a:tint val="45000"/>
                <a:satMod val="350000"/>
              </a:schemeClr>
            </a:gs>
            <a:gs pos="100000">
              <a:schemeClr val="phClr">
                <a:tint val="60000"/>
                <a:satMod val="350000"/>
              </a:schemeClr>
            </a:gs>
          </a:gsLst>
          <a:path path="circle">
            <a:fillToRect l="50000" t="50000" r="100000" b="100000"/>
          </a:path>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9525" cap="rnd" cmpd="sng" algn="ctr">
          <a:solidFill>
            <a:schemeClr val="phClr"/>
          </a:solidFill>
          <a:prstDash val="solid"/>
        </a:ln>
        <a:ln w="38475" cap="flat" cmpd="sng" algn="ctr">
          <a:solidFill>
            <a:schemeClr val="phClr"/>
          </a:solidFill>
          <a:prstDash val="solid"/>
        </a:ln>
        <a:ln w="54850" cap="flat" cmpd="sng" algn="ctr">
          <a:solidFill>
            <a:schemeClr val="phClr"/>
          </a:solidFill>
          <a:prstDash val="solid"/>
        </a:ln>
      </a:lnStyleLst>
      <a:effectStyleLst>
        <a:effectStyle>
          <a:effectLst>
            <a:outerShdw blurRad="50800" dist="25400" dir="5400000" rotWithShape="0">
              <a:srgbClr val="000000">
                <a:alpha val="55000"/>
              </a:srgbClr>
            </a:outerShdw>
          </a:effectLst>
        </a:effectStyle>
        <a:effectStyle>
          <a:effectLst>
            <a:outerShdw blurRad="50800" dist="25400" dir="5400000" rotWithShape="0">
              <a:srgbClr val="000000">
                <a:alpha val="44000"/>
              </a:srgbClr>
            </a:outerShdw>
          </a:effectLst>
        </a:effectStyle>
        <a:effectStyle>
          <a:effectLst>
            <a:outerShdw blurRad="50800" dist="25400" dir="5400000" rotWithShape="0">
              <a:srgbClr val="000000">
                <a:alpha val="55000"/>
              </a:srgbClr>
            </a:outerShdw>
          </a:effectLst>
          <a:scene3d>
            <a:camera prst="orthographicFront">
              <a:rot lat="0" lon="0" rev="0"/>
            </a:camera>
            <a:lightRig rig="brightRoom" dir="tl">
              <a:rot lat="0" lon="0" rev="3600000"/>
            </a:lightRig>
          </a:scene3d>
          <a:sp3d contourW="31750" prstMaterial="flat">
            <a:bevelT w="127000" h="254000" prst="angle"/>
            <a:contourClr>
              <a:schemeClr val="phClr">
                <a:shade val="20000"/>
              </a:schemeClr>
            </a:contourClr>
          </a:sp3d>
        </a:effectStyle>
      </a:effectStyleLst>
      <a:bgFillStyleLst>
        <a:solidFill>
          <a:schemeClr val="phClr"/>
        </a:solidFill>
        <a:gradFill rotWithShape="1">
          <a:gsLst>
            <a:gs pos="20000">
              <a:schemeClr val="phClr">
                <a:tint val="80000"/>
                <a:lumMod val="100000"/>
              </a:schemeClr>
            </a:gs>
            <a:gs pos="100000">
              <a:schemeClr val="phClr">
                <a:tint val="100000"/>
                <a:lumMod val="80000"/>
              </a:schemeClr>
            </a:gs>
          </a:gsLst>
          <a:path path="circle">
            <a:fillToRect l="50000" t="20000" r="100000" b="100000"/>
          </a:path>
        </a:gradFill>
        <a:gradFill rotWithShape="1">
          <a:gsLst>
            <a:gs pos="0">
              <a:schemeClr val="phClr">
                <a:tint val="100000"/>
                <a:lumMod val="100000"/>
              </a:schemeClr>
            </a:gs>
            <a:gs pos="100000">
              <a:schemeClr val="phClr">
                <a:shade val="100000"/>
                <a:lumMod val="60000"/>
              </a:schemeClr>
            </a:gs>
          </a:gsLst>
          <a:path path="circle">
            <a:fillToRect l="50000" t="2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Tradeshow</Template>
  <TotalTime>946</TotalTime>
  <Words>1111</Words>
  <Application>Microsoft Office PowerPoint</Application>
  <PresentationFormat>On-screen Show (4:3)</PresentationFormat>
  <Paragraphs>132</Paragraphs>
  <Slides>19</Slides>
  <Notes>7</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Tradeshow</vt:lpstr>
      <vt:lpstr>Vakcinos (bakst ir viskas)</vt:lpstr>
      <vt:lpstr>Europos imunizacijos savaitė</vt:lpstr>
      <vt:lpstr>Vakcina. kas tai?</vt:lpstr>
      <vt:lpstr>Pasaulio vakcinų Istorija</vt:lpstr>
      <vt:lpstr>Vakcinos Lietuvoje</vt:lpstr>
      <vt:lpstr>Nacionalinis Skiepijimo kalendorius</vt:lpstr>
      <vt:lpstr>Papildomai Rekomenduojami skiepai</vt:lpstr>
      <vt:lpstr>rekomenduojamos vakcinos suaugusiems </vt:lpstr>
      <vt:lpstr>           vakcinų baimė </vt:lpstr>
      <vt:lpstr>Rizikos įvertinimas</vt:lpstr>
      <vt:lpstr>Pasiskiepyti ar „laukti“ infekcijos?</vt:lpstr>
      <vt:lpstr>Vakcinų reikšmė</vt:lpstr>
      <vt:lpstr>Kas saugiau?</vt:lpstr>
      <vt:lpstr>Vakcinų šalutinės reakcijos</vt:lpstr>
      <vt:lpstr>timerosalis</vt:lpstr>
      <vt:lpstr>Vakcinų valdomų infekcinių ligų statistika  </vt:lpstr>
      <vt:lpstr>Vaikų IL struktūra tarp 0-17 m., 2013 m.  </vt:lpstr>
      <vt:lpstr>Suaugusiųjų IL struktūra 2013 m.</vt:lpstr>
      <vt:lpstr>Ačiū už dėmesį Saugokite save ir kitus!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86</cp:revision>
  <dcterms:created xsi:type="dcterms:W3CDTF">2014-03-24T13:21:45Z</dcterms:created>
  <dcterms:modified xsi:type="dcterms:W3CDTF">2014-04-01T07:03:07Z</dcterms:modified>
</cp:coreProperties>
</file>